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68" r:id="rId3"/>
    <p:sldId id="280" r:id="rId4"/>
    <p:sldId id="284" r:id="rId5"/>
    <p:sldId id="282" r:id="rId6"/>
    <p:sldId id="285" r:id="rId7"/>
    <p:sldId id="294" r:id="rId8"/>
    <p:sldId id="295" r:id="rId9"/>
    <p:sldId id="288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>
      <p:cViewPr>
        <p:scale>
          <a:sx n="100" d="100"/>
          <a:sy n="100" d="100"/>
        </p:scale>
        <p:origin x="-8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lad\YandexDisk\&#1056;&#1072;&#1073;&#1086;&#1090;&#1072;\&#1056;&#1040;&#1053;&#1061;&#1080;&#1043;&#1057;\&#1044;&#1083;&#1103;%20&#1092;&#1086;&#1088;&#1091;&#1084;&#1072;%20&#1089;&#1090;&#1088;&#1072;&#1090;&#1077;&#1075;&#1086;&#1074;\&#1080;&#1089;&#1089;&#1083;&#1077;&#1076;&#1086;&#1074;&#1072;&#1085;&#1080;&#1077;\Matrix%20(&#1054;&#1090;&#1074;&#1077;&#1090;&#1099;%20&#1080;&#1085;&#1085;&#1086;&#1074;%20&#1086;&#1087;&#1088;&#1086;&#1089;&#1072;)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r-sys00209\Documents\YandexDisk\!_&#1056;&#1077;&#1072;&#1083;&#1080;&#1079;&#1072;&#1094;&#1080;&#1103;%20&#1087;&#1086;&#1089;&#1090;&#1072;&#1085;&#1086;&#1074;&#1083;&#1077;&#1085;&#1080;&#1103;\&#1056;&#1040;&#1053;&#1061;&#1080;&#1043;&#1057;\Matrix%20(&#1054;&#1090;&#1074;&#1077;&#1090;&#1099;%20&#1080;&#1085;&#1085;&#1086;&#1074;%20&#1086;&#1087;&#1088;&#1086;&#1089;&#1072;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r-sys00209\Documents\YandexDisk\!_&#1056;&#1077;&#1072;&#1083;&#1080;&#1079;&#1072;&#1094;&#1080;&#1103;%20&#1087;&#1086;&#1089;&#1090;&#1072;&#1085;&#1086;&#1074;&#1083;&#1077;&#1085;&#1080;&#1103;\&#1056;&#1040;&#1053;&#1061;&#1080;&#1043;&#1057;\Matrix%20(&#1054;&#1090;&#1074;&#1077;&#1090;&#1099;%20&#1080;&#1085;&#1085;&#1086;&#1074;%20&#1086;&#1087;&#1088;&#1086;&#1089;&#1072;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r-sys00209\Documents\YandexDisk\!_&#1056;&#1077;&#1072;&#1083;&#1080;&#1079;&#1072;&#1094;&#1080;&#1103;%20&#1087;&#1086;&#1089;&#1090;&#1072;&#1085;&#1086;&#1074;&#1083;&#1077;&#1085;&#1080;&#1103;\&#1056;&#1040;&#1053;&#1061;&#1080;&#1043;&#1057;\Matrix%20(&#1054;&#1090;&#1074;&#1077;&#1090;&#1099;%20&#1080;&#1085;&#1085;&#1086;&#1074;%20&#1086;&#1087;&#1088;&#1086;&#1089;&#1072;).xlsx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r-sys00209\Documents\YandexDisk\!_&#1056;&#1077;&#1072;&#1083;&#1080;&#1079;&#1072;&#1094;&#1080;&#1103;%20&#1087;&#1086;&#1089;&#1090;&#1072;&#1085;&#1086;&#1074;&#1083;&#1077;&#1085;&#1080;&#1103;\&#1056;&#1040;&#1053;&#1061;&#1080;&#1043;&#1057;\Matrix%20(&#1054;&#1090;&#1074;&#1077;&#1090;&#1099;%20&#1080;&#1085;&#1085;&#1086;&#1074;%20&#1086;&#1087;&#1088;&#1086;&#1089;&#1072;).xlsx" TargetMode="External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400">
                <a:solidFill>
                  <a:schemeClr val="accent1">
                    <a:lumMod val="50000"/>
                  </a:schemeClr>
                </a:solidFill>
              </a:rPr>
              <a:t>Распределение компаний в зависимости от выручки в год </a:t>
            </a:r>
          </a:p>
        </c:rich>
      </c:tx>
      <c:layout>
        <c:manualLayout>
          <c:xMode val="edge"/>
          <c:yMode val="edge"/>
          <c:x val="0.10804804815151052"/>
          <c:y val="4.090174067248772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3B0-49D7-9A0D-24BB05D0992A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B0-49D7-9A0D-24BB05D0992A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3B0-49D7-9A0D-24BB05D0992A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3B0-49D7-9A0D-24BB05D0992A}"/>
              </c:ext>
            </c:extLst>
          </c:dPt>
          <c:dLbls>
            <c:dLbl>
              <c:idx val="0"/>
              <c:layout>
                <c:manualLayout>
                  <c:x val="0.20601624015748032"/>
                  <c:y val="9.677777324466566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более 2 млрд. руб.,
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B0-49D7-9A0D-24BB05D0992A}"/>
                </c:ext>
              </c:extLst>
            </c:dLbl>
            <c:dLbl>
              <c:idx val="1"/>
              <c:layout>
                <c:manualLayout>
                  <c:x val="-0.15387647637795276"/>
                  <c:y val="-0.17447625864948699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до 120 млн. руб.,
73%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B0-49D7-9A0D-24BB05D0992A}"/>
                </c:ext>
              </c:extLst>
            </c:dLbl>
            <c:dLbl>
              <c:idx val="2"/>
              <c:layout>
                <c:manualLayout>
                  <c:x val="-8.987106299212598E-2"/>
                  <c:y val="0.1312121212121212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от</a:t>
                    </a:r>
                    <a:r>
                      <a:rPr lang="ru-RU" baseline="0"/>
                      <a:t> </a:t>
                    </a:r>
                    <a:r>
                      <a:rPr lang="ru-RU"/>
                      <a:t>0,8 до 2 млрд. руб.,
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B0-49D7-9A0D-24BB05D0992A}"/>
                </c:ext>
              </c:extLst>
            </c:dLbl>
            <c:dLbl>
              <c:idx val="3"/>
              <c:layout>
                <c:manualLayout>
                  <c:x val="-0.20793996062992126"/>
                  <c:y val="8.8527399984092897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от 120 до 800 млн. руб.,
17%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B0-49D7-9A0D-24BB05D099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'Общие сведения'!$A$13:$A$16</c:f>
              <c:strCache>
                <c:ptCount val="4"/>
                <c:pt idx="0">
                  <c:v>более 2 млрд. руб.</c:v>
                </c:pt>
                <c:pt idx="1">
                  <c:v>до 120 млн руб.</c:v>
                </c:pt>
                <c:pt idx="2">
                  <c:v>от 0,8 до 2 млрд руб.</c:v>
                </c:pt>
                <c:pt idx="3">
                  <c:v>от 120 до 800 млн руб.</c:v>
                </c:pt>
              </c:strCache>
            </c:strRef>
          </c:cat>
          <c:val>
            <c:numRef>
              <c:f>'Общие сведения'!$B$13:$B$16</c:f>
              <c:numCache>
                <c:formatCode>General</c:formatCode>
                <c:ptCount val="4"/>
                <c:pt idx="0">
                  <c:v>5</c:v>
                </c:pt>
                <c:pt idx="1">
                  <c:v>58</c:v>
                </c:pt>
                <c:pt idx="2">
                  <c:v>3</c:v>
                </c:pt>
                <c:pt idx="3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3B0-49D7-9A0D-24BB05D0992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bg1"/>
      </a:solidFill>
      <a:prstDash val="solid"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1600"/>
            </a:pPr>
            <a:r>
              <a:rPr lang="ru-RU" sz="1600"/>
              <a:t>Фактор "Уровень кооперации в регионе"</a:t>
            </a:r>
          </a:p>
          <a:p>
            <a:pPr algn="ctr" rtl="0">
              <a:defRPr sz="1600"/>
            </a:pPr>
            <a:r>
              <a:rPr lang="ru-RU" sz="1600"/>
              <a:t>только  молодые компании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'Оценка влиятния факторов'!$A$122:$A$128</c:f>
              <c:numCache>
                <c:formatCode>General</c:formatCode>
                <c:ptCount val="7"/>
                <c:pt idx="0">
                  <c:v>-3</c:v>
                </c:pt>
                <c:pt idx="1">
                  <c:v>-2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</c:numCache>
            </c:numRef>
          </c:cat>
          <c:val>
            <c:numRef>
              <c:f>'Оценка влиятния факторов'!$L$122:$L$128</c:f>
              <c:numCache>
                <c:formatCode>General</c:formatCode>
                <c:ptCount val="7"/>
                <c:pt idx="0">
                  <c:v>5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2</c:v>
                </c:pt>
                <c:pt idx="5">
                  <c:v>0</c:v>
                </c:pt>
                <c:pt idx="6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BF-4D0A-955D-6B74D5A813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611189248"/>
        <c:axId val="564934272"/>
      </c:barChart>
      <c:catAx>
        <c:axId val="6111892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балл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564934272"/>
        <c:crosses val="autoZero"/>
        <c:auto val="1"/>
        <c:lblAlgn val="ctr"/>
        <c:lblOffset val="100"/>
        <c:noMultiLvlLbl val="0"/>
      </c:catAx>
      <c:valAx>
        <c:axId val="56493427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голосов респондентов</a:t>
                </a:r>
              </a:p>
            </c:rich>
          </c:tx>
          <c:layout>
            <c:manualLayout>
              <c:xMode val="edge"/>
              <c:yMode val="edge"/>
              <c:x val="2.3851590520776941E-2"/>
              <c:y val="0.295258799319776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111892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Число и интенсивность проверок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'[Matrix (Ответы иннов опроса).xlsx]Оценка влиятния факторов'!$A$2:$A$8</c:f>
              <c:numCache>
                <c:formatCode>General</c:formatCode>
                <c:ptCount val="7"/>
                <c:pt idx="0">
                  <c:v>-3</c:v>
                </c:pt>
                <c:pt idx="1">
                  <c:v>-2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</c:numCache>
            </c:numRef>
          </c:cat>
          <c:val>
            <c:numRef>
              <c:f>'[Matrix (Ответы иннов опроса).xlsx]Оценка влиятния факторов'!$C$2:$C$8</c:f>
              <c:numCache>
                <c:formatCode>General</c:formatCode>
                <c:ptCount val="7"/>
                <c:pt idx="0">
                  <c:v>16</c:v>
                </c:pt>
                <c:pt idx="1">
                  <c:v>7</c:v>
                </c:pt>
                <c:pt idx="2">
                  <c:v>14</c:v>
                </c:pt>
                <c:pt idx="3">
                  <c:v>28</c:v>
                </c:pt>
                <c:pt idx="4">
                  <c:v>3</c:v>
                </c:pt>
                <c:pt idx="5">
                  <c:v>7</c:v>
                </c:pt>
                <c:pt idx="6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54-4CED-BA45-C367BE23A0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611190272"/>
        <c:axId val="564935424"/>
      </c:barChart>
      <c:catAx>
        <c:axId val="6111902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балл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564935424"/>
        <c:crosses val="autoZero"/>
        <c:auto val="1"/>
        <c:lblAlgn val="ctr"/>
        <c:lblOffset val="100"/>
        <c:noMultiLvlLbl val="0"/>
      </c:catAx>
      <c:valAx>
        <c:axId val="56493542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голосов респондентов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111902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solidFill>
            <a:schemeClr val="tx2">
              <a:lumMod val="50000"/>
            </a:schemeClr>
          </a:solidFill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Сумма положительных и отрицательных оценок факторов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8557074596444678"/>
          <c:y val="8.3223654765616079E-2"/>
          <c:w val="0.78905996092087471"/>
          <c:h val="0.45991397537479511"/>
        </c:manualLayout>
      </c:layout>
      <c:barChart>
        <c:barDir val="col"/>
        <c:grouping val="clustered"/>
        <c:varyColors val="0"/>
        <c:ser>
          <c:idx val="0"/>
          <c:order val="0"/>
          <c:tx>
            <c:v>Сумма четерёх баллов</c:v>
          </c:tx>
          <c:invertIfNegative val="0"/>
          <c:cat>
            <c:strRef>
              <c:f>'Оценка влиятния факторов'!$B$1:$P$1</c:f>
              <c:strCache>
                <c:ptCount val="15"/>
                <c:pt idx="0">
                  <c:v>Доступ к государственным услугам</c:v>
                </c:pt>
                <c:pt idx="1">
                  <c:v>Число и интенсивность проверок</c:v>
                </c:pt>
                <c:pt idx="2">
                  <c:v>Климат в регионе</c:v>
                </c:pt>
                <c:pt idx="3">
                  <c:v>Доступ к технологиям, в том числе зарубежным</c:v>
                </c:pt>
                <c:pt idx="4">
                  <c:v>Доступ к базовой инфраструктуре (загруженность дорог)</c:v>
                </c:pt>
                <c:pt idx="5">
                  <c:v>Доступность трудовых ресурсов необходимой квалификации</c:v>
                </c:pt>
                <c:pt idx="6">
                  <c:v>Доступ к инновационной инфраструктуре в регионе </c:v>
                </c:pt>
                <c:pt idx="7">
                  <c:v>Доступ к негосударственным услугам</c:v>
                </c:pt>
                <c:pt idx="8">
                  <c:v>Неформальные платежи</c:v>
                </c:pt>
                <c:pt idx="9">
                  <c:v>Доступ к рынкам сбыта в данном регионе и в соседних регионах, к международным рынкам сбыта, граничащим с данным регионом</c:v>
                </c:pt>
                <c:pt idx="10">
                  <c:v>Уровень кооперации в регионе (между малым и крупным бизнесом, между бизнесом и научными и образовательными организациями и т.д.)</c:v>
                </c:pt>
                <c:pt idx="11">
                  <c:v>Комфортность проживания</c:v>
                </c:pt>
                <c:pt idx="12">
                  <c:v>Доступ к энергосетям в регионе</c:v>
                </c:pt>
                <c:pt idx="13">
                  <c:v>Жилье и социальная инфраструктура в регионе</c:v>
                </c:pt>
                <c:pt idx="14">
                  <c:v>Доступ к инвестициям</c:v>
                </c:pt>
              </c:strCache>
            </c:strRef>
          </c:cat>
          <c:val>
            <c:numRef>
              <c:f>'Оценка влиятния факторов'!$B$61:$P$61</c:f>
              <c:numCache>
                <c:formatCode>0</c:formatCode>
                <c:ptCount val="15"/>
                <c:pt idx="0" formatCode="General">
                  <c:v>37</c:v>
                </c:pt>
                <c:pt idx="1">
                  <c:v>33</c:v>
                </c:pt>
                <c:pt idx="2" formatCode="General">
                  <c:v>28</c:v>
                </c:pt>
                <c:pt idx="3" formatCode="General">
                  <c:v>28</c:v>
                </c:pt>
                <c:pt idx="4" formatCode="General">
                  <c:v>27</c:v>
                </c:pt>
                <c:pt idx="5" formatCode="General">
                  <c:v>49</c:v>
                </c:pt>
                <c:pt idx="6" formatCode="General">
                  <c:v>40</c:v>
                </c:pt>
                <c:pt idx="7" formatCode="General">
                  <c:v>27</c:v>
                </c:pt>
                <c:pt idx="8" formatCode="General">
                  <c:v>14</c:v>
                </c:pt>
                <c:pt idx="9" formatCode="General">
                  <c:v>41</c:v>
                </c:pt>
                <c:pt idx="10" formatCode="General">
                  <c:v>37</c:v>
                </c:pt>
                <c:pt idx="11" formatCode="General">
                  <c:v>26</c:v>
                </c:pt>
                <c:pt idx="12" formatCode="General">
                  <c:v>31</c:v>
                </c:pt>
                <c:pt idx="13" formatCode="General">
                  <c:v>22</c:v>
                </c:pt>
                <c:pt idx="14" formatCode="General">
                  <c:v>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FD-4C0A-9A4E-8D0430915A5B}"/>
            </c:ext>
          </c:extLst>
        </c:ser>
        <c:ser>
          <c:idx val="1"/>
          <c:order val="1"/>
          <c:tx>
            <c:v>Сумма двух баллов</c:v>
          </c:tx>
          <c:invertIfNegative val="0"/>
          <c:cat>
            <c:strRef>
              <c:f>'Оценка влиятния факторов'!$B$1:$P$1</c:f>
              <c:strCache>
                <c:ptCount val="15"/>
                <c:pt idx="0">
                  <c:v>Доступ к государственным услугам</c:v>
                </c:pt>
                <c:pt idx="1">
                  <c:v>Число и интенсивность проверок</c:v>
                </c:pt>
                <c:pt idx="2">
                  <c:v>Климат в регионе</c:v>
                </c:pt>
                <c:pt idx="3">
                  <c:v>Доступ к технологиям, в том числе зарубежным</c:v>
                </c:pt>
                <c:pt idx="4">
                  <c:v>Доступ к базовой инфраструктуре (загруженность дорог)</c:v>
                </c:pt>
                <c:pt idx="5">
                  <c:v>Доступность трудовых ресурсов необходимой квалификации</c:v>
                </c:pt>
                <c:pt idx="6">
                  <c:v>Доступ к инновационной инфраструктуре в регионе </c:v>
                </c:pt>
                <c:pt idx="7">
                  <c:v>Доступ к негосударственным услугам</c:v>
                </c:pt>
                <c:pt idx="8">
                  <c:v>Неформальные платежи</c:v>
                </c:pt>
                <c:pt idx="9">
                  <c:v>Доступ к рынкам сбыта в данном регионе и в соседних регионах, к международным рынкам сбыта, граничащим с данным регионом</c:v>
                </c:pt>
                <c:pt idx="10">
                  <c:v>Уровень кооперации в регионе (между малым и крупным бизнесом, между бизнесом и научными и образовательными организациями и т.д.)</c:v>
                </c:pt>
                <c:pt idx="11">
                  <c:v>Комфортность проживания</c:v>
                </c:pt>
                <c:pt idx="12">
                  <c:v>Доступ к энергосетям в регионе</c:v>
                </c:pt>
                <c:pt idx="13">
                  <c:v>Жилье и социальная инфраструктура в регионе</c:v>
                </c:pt>
                <c:pt idx="14">
                  <c:v>Доступ к инвестициям</c:v>
                </c:pt>
              </c:strCache>
            </c:strRef>
          </c:cat>
          <c:val>
            <c:numRef>
              <c:f>'Оценка влиятния факторов'!$B$63:$P$63</c:f>
              <c:numCache>
                <c:formatCode>General</c:formatCode>
                <c:ptCount val="15"/>
                <c:pt idx="0">
                  <c:v>7</c:v>
                </c:pt>
                <c:pt idx="1">
                  <c:v>19</c:v>
                </c:pt>
                <c:pt idx="2">
                  <c:v>9</c:v>
                </c:pt>
                <c:pt idx="3">
                  <c:v>14</c:v>
                </c:pt>
                <c:pt idx="4">
                  <c:v>10</c:v>
                </c:pt>
                <c:pt idx="5">
                  <c:v>16</c:v>
                </c:pt>
                <c:pt idx="6">
                  <c:v>18</c:v>
                </c:pt>
                <c:pt idx="7">
                  <c:v>12</c:v>
                </c:pt>
                <c:pt idx="8">
                  <c:v>6</c:v>
                </c:pt>
                <c:pt idx="9">
                  <c:v>22</c:v>
                </c:pt>
                <c:pt idx="10">
                  <c:v>20</c:v>
                </c:pt>
                <c:pt idx="11">
                  <c:v>8</c:v>
                </c:pt>
                <c:pt idx="12">
                  <c:v>12</c:v>
                </c:pt>
                <c:pt idx="13">
                  <c:v>7</c:v>
                </c:pt>
                <c:pt idx="14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EFD-4C0A-9A4E-8D0430915A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7057536"/>
        <c:axId val="36725888"/>
      </c:barChart>
      <c:catAx>
        <c:axId val="5970575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фактор</a:t>
                </a:r>
              </a:p>
            </c:rich>
          </c:tx>
          <c:layout>
            <c:manualLayout>
              <c:xMode val="edge"/>
              <c:yMode val="edge"/>
              <c:x val="0.1063748762173959"/>
              <c:y val="0.56766375390845636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crossAx val="36725888"/>
        <c:crosses val="autoZero"/>
        <c:auto val="1"/>
        <c:lblAlgn val="ctr"/>
        <c:lblOffset val="100"/>
        <c:noMultiLvlLbl val="0"/>
      </c:catAx>
      <c:valAx>
        <c:axId val="367258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/>
                  <a:t>Процент</a:t>
                </a:r>
                <a:r>
                  <a:rPr lang="ru-RU" baseline="0" dirty="0"/>
                  <a:t> ответивших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12947079647223189"/>
              <c:y val="0.2126249430304019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597057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106890484843243"/>
          <c:y val="0.83350253258718998"/>
          <c:w val="0.14929393068256652"/>
          <c:h val="7.0785277743740493E-2"/>
        </c:manualLayout>
      </c:layout>
      <c:overlay val="0"/>
      <c:txPr>
        <a:bodyPr/>
        <a:lstStyle/>
        <a:p>
          <a:pPr>
            <a:defRPr>
              <a:solidFill>
                <a:schemeClr val="tx2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 Narrow" panose="020B0606020202030204" pitchFamily="34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400" b="1" i="0" u="none" strike="noStrike" kern="1200" baseline="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400" b="1" i="0" u="none" strike="noStrike" kern="1200" baseline="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Доля в % от общего числа компаний, осуществляющих экспорт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9525" cap="flat" cmpd="sng" algn="ctr">
                <a:solidFill>
                  <a:schemeClr val="accent1">
                    <a:shade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F6C-4EF8-B34B-AEEE37C3356D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9525" cap="flat" cmpd="sng" algn="ctr">
                <a:solidFill>
                  <a:schemeClr val="accent1">
                    <a:shade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F6C-4EF8-B34B-AEEE37C3356D}"/>
              </c:ext>
            </c:extLst>
          </c:dPt>
          <c:dLbls>
            <c:dLbl>
              <c:idx val="0"/>
              <c:layout>
                <c:manualLayout>
                  <c:x val="-0.20867579403698133"/>
                  <c:y val="-4.571478565179352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6C-4EF8-B34B-AEEE37C3356D}"/>
                </c:ext>
              </c:extLst>
            </c:dLbl>
            <c:dLbl>
              <c:idx val="1"/>
              <c:layout>
                <c:manualLayout>
                  <c:x val="0.20613421215606476"/>
                  <c:y val="-4.456832895888022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6C-4EF8-B34B-AEEE37C335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'Общие сведения'!$A$19:$A$20</c:f>
              <c:strCache>
                <c:ptCount val="2"/>
                <c:pt idx="0">
                  <c:v>Не осуществляют экспорт</c:v>
                </c:pt>
                <c:pt idx="1">
                  <c:v>Осуществляют экспорт</c:v>
                </c:pt>
              </c:strCache>
            </c:strRef>
          </c:cat>
          <c:val>
            <c:numRef>
              <c:f>'Общие сведения'!$B$19:$B$20</c:f>
              <c:numCache>
                <c:formatCode>General</c:formatCode>
                <c:ptCount val="2"/>
                <c:pt idx="0">
                  <c:v>41</c:v>
                </c:pt>
                <c:pt idx="1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F6C-4EF8-B34B-AEEE37C3356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accent1">
                    <a:lumMod val="50000"/>
                  </a:schemeClr>
                </a:solidFill>
              </a:defRPr>
            </a:pPr>
            <a:r>
              <a:rPr lang="ru-RU" sz="1400">
                <a:solidFill>
                  <a:schemeClr val="accent1">
                    <a:lumMod val="50000"/>
                  </a:schemeClr>
                </a:solidFill>
              </a:rPr>
              <a:t> Распределение компаний  в зависимости от численности персонала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3799392033100419"/>
                  <c:y val="0.1769725339450679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16 – 100 человек,
31%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AA-4B2C-A4C1-029DFCD95BFB}"/>
                </c:ext>
              </c:extLst>
            </c:dLbl>
            <c:dLbl>
              <c:idx val="1"/>
              <c:layout>
                <c:manualLayout>
                  <c:x val="-0.12457790631398957"/>
                  <c:y val="-0.16964566929133859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более 250 человек,
14%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AA-4B2C-A4C1-029DFCD95BFB}"/>
                </c:ext>
              </c:extLst>
            </c:dLbl>
            <c:dLbl>
              <c:idx val="2"/>
              <c:layout>
                <c:manualLayout>
                  <c:x val="0.20263410103227714"/>
                  <c:y val="-0.10191890383780768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до 15 человек,
45%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AA-4B2C-A4C1-029DFCD95BFB}"/>
                </c:ext>
              </c:extLst>
            </c:dLbl>
            <c:dLbl>
              <c:idx val="3"/>
              <c:layout>
                <c:manualLayout>
                  <c:x val="-0.1284570439841517"/>
                  <c:y val="0.13622380888829577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от 101 до 250 человек,
10%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AA-4B2C-A4C1-029DFCD95BF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'Общие сведения'!$A$6:$A$9</c:f>
              <c:strCache>
                <c:ptCount val="4"/>
                <c:pt idx="0">
                  <c:v>16 – 100 человек</c:v>
                </c:pt>
                <c:pt idx="1">
                  <c:v>более 250</c:v>
                </c:pt>
                <c:pt idx="2">
                  <c:v>до 15 человек</c:v>
                </c:pt>
                <c:pt idx="3">
                  <c:v>от 101 до 250</c:v>
                </c:pt>
              </c:strCache>
            </c:strRef>
          </c:cat>
          <c:val>
            <c:numRef>
              <c:f>'Общие сведения'!$B$6:$B$9</c:f>
              <c:numCache>
                <c:formatCode>General</c:formatCode>
                <c:ptCount val="4"/>
                <c:pt idx="0">
                  <c:v>26</c:v>
                </c:pt>
                <c:pt idx="1">
                  <c:v>12</c:v>
                </c:pt>
                <c:pt idx="2">
                  <c:v>37</c:v>
                </c:pt>
                <c:pt idx="3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AAA-4B2C-A4C1-029DFCD95BF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000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'Юридические адреса'!$A$3:$A$28</c:f>
              <c:strCache>
                <c:ptCount val="26"/>
                <c:pt idx="0">
                  <c:v>Москва</c:v>
                </c:pt>
                <c:pt idx="1">
                  <c:v>Крым</c:v>
                </c:pt>
                <c:pt idx="2">
                  <c:v>Санкт-Петербург</c:v>
                </c:pt>
                <c:pt idx="3">
                  <c:v>Ростовская область</c:v>
                </c:pt>
                <c:pt idx="4">
                  <c:v>Башкортостан</c:v>
                </c:pt>
                <c:pt idx="5">
                  <c:v>Белгородская область</c:v>
                </c:pt>
                <c:pt idx="6">
                  <c:v>Краснодарский край</c:v>
                </c:pt>
                <c:pt idx="7">
                  <c:v>Ставропольский край</c:v>
                </c:pt>
                <c:pt idx="8">
                  <c:v>Бурятия</c:v>
                </c:pt>
                <c:pt idx="9">
                  <c:v>Московская область</c:v>
                </c:pt>
                <c:pt idx="10">
                  <c:v>Приморский край</c:v>
                </c:pt>
                <c:pt idx="11">
                  <c:v>Севастополь</c:v>
                </c:pt>
                <c:pt idx="12">
                  <c:v>Чувашия</c:v>
                </c:pt>
                <c:pt idx="13">
                  <c:v>Кемеровская область</c:v>
                </c:pt>
                <c:pt idx="14">
                  <c:v>Кировская область</c:v>
                </c:pt>
                <c:pt idx="15">
                  <c:v>Курская область</c:v>
                </c:pt>
                <c:pt idx="16">
                  <c:v>Ленинградская область</c:v>
                </c:pt>
                <c:pt idx="17">
                  <c:v>Нижегородская область</c:v>
                </c:pt>
                <c:pt idx="18">
                  <c:v>Волгоградская область</c:v>
                </c:pt>
                <c:pt idx="19">
                  <c:v>Калужская область</c:v>
                </c:pt>
                <c:pt idx="20">
                  <c:v>Липецкая область</c:v>
                </c:pt>
                <c:pt idx="21">
                  <c:v>Оренбургская область</c:v>
                </c:pt>
                <c:pt idx="22">
                  <c:v>Саратовская область</c:v>
                </c:pt>
                <c:pt idx="23">
                  <c:v>Свердловская область</c:v>
                </c:pt>
                <c:pt idx="24">
                  <c:v>Удмуртия</c:v>
                </c:pt>
                <c:pt idx="25">
                  <c:v>Ямало-Ненецкий автономный округ</c:v>
                </c:pt>
              </c:strCache>
            </c:strRef>
          </c:cat>
          <c:val>
            <c:numRef>
              <c:f>'Юридические адреса'!$B$3:$B$28</c:f>
              <c:numCache>
                <c:formatCode>General</c:formatCode>
                <c:ptCount val="26"/>
                <c:pt idx="0">
                  <c:v>14</c:v>
                </c:pt>
                <c:pt idx="1">
                  <c:v>8</c:v>
                </c:pt>
                <c:pt idx="2">
                  <c:v>6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572846366053215"/>
          <c:y val="0.17212510734829065"/>
          <c:w val="0.34198994134534222"/>
          <c:h val="0.69895773128300431"/>
        </c:manualLayout>
      </c:layout>
      <c:overlay val="0"/>
      <c:txPr>
        <a:bodyPr/>
        <a:lstStyle/>
        <a:p>
          <a:pPr>
            <a:defRPr sz="9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Фактор "Доступность трудовых ресурсов необходимой квалификации"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'Оценка влиятния факторов'!$A$2:$A$8</c:f>
              <c:numCache>
                <c:formatCode>General</c:formatCode>
                <c:ptCount val="7"/>
                <c:pt idx="0">
                  <c:v>-3</c:v>
                </c:pt>
                <c:pt idx="1">
                  <c:v>-2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</c:numCache>
            </c:numRef>
          </c:cat>
          <c:val>
            <c:numRef>
              <c:f>'Оценка влиятния факторов'!$G$2:$G$8</c:f>
              <c:numCache>
                <c:formatCode>General</c:formatCode>
                <c:ptCount val="7"/>
                <c:pt idx="0">
                  <c:v>9</c:v>
                </c:pt>
                <c:pt idx="1">
                  <c:v>14</c:v>
                </c:pt>
                <c:pt idx="2">
                  <c:v>7</c:v>
                </c:pt>
                <c:pt idx="3">
                  <c:v>11</c:v>
                </c:pt>
                <c:pt idx="4">
                  <c:v>15</c:v>
                </c:pt>
                <c:pt idx="5">
                  <c:v>19</c:v>
                </c:pt>
                <c:pt idx="6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C2-40D3-9C35-235CA97AE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582614528"/>
        <c:axId val="588731456"/>
      </c:barChart>
      <c:catAx>
        <c:axId val="5826145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ru-RU" b="0"/>
                  <a:t>балл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588731456"/>
        <c:crosses val="autoZero"/>
        <c:auto val="1"/>
        <c:lblAlgn val="ctr"/>
        <c:lblOffset val="100"/>
        <c:noMultiLvlLbl val="0"/>
      </c:catAx>
      <c:valAx>
        <c:axId val="58873145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b="0"/>
                </a:pPr>
                <a:r>
                  <a:rPr lang="ru-RU" b="0"/>
                  <a:t>количество голосов респондентов</a:t>
                </a:r>
              </a:p>
            </c:rich>
          </c:tx>
          <c:layout>
            <c:manualLayout>
              <c:xMode val="edge"/>
              <c:yMode val="edge"/>
              <c:x val="1.1378664019410029E-2"/>
              <c:y val="0.2194171197671451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5826145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ru-RU" sz="1600" b="1"/>
              <a:t>Фактор "Доступ к инновационной инфраструктуре в регионе"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'Оценка влиятния факторов'!$A$2:$A$8</c:f>
              <c:numCache>
                <c:formatCode>General</c:formatCode>
                <c:ptCount val="7"/>
                <c:pt idx="0">
                  <c:v>-3</c:v>
                </c:pt>
                <c:pt idx="1">
                  <c:v>-2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</c:numCache>
            </c:numRef>
          </c:cat>
          <c:val>
            <c:numRef>
              <c:f>'Оценка влиятния факторов'!$H$2:$H$8</c:f>
              <c:numCache>
                <c:formatCode>General</c:formatCode>
                <c:ptCount val="7"/>
                <c:pt idx="0">
                  <c:v>7</c:v>
                </c:pt>
                <c:pt idx="1">
                  <c:v>8</c:v>
                </c:pt>
                <c:pt idx="2">
                  <c:v>1</c:v>
                </c:pt>
                <c:pt idx="3">
                  <c:v>23</c:v>
                </c:pt>
                <c:pt idx="4">
                  <c:v>16</c:v>
                </c:pt>
                <c:pt idx="5">
                  <c:v>14</c:v>
                </c:pt>
                <c:pt idx="6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87-4643-BDD8-35E9EF3B47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564062720"/>
        <c:axId val="642923264"/>
      </c:barChart>
      <c:catAx>
        <c:axId val="564062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балл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642923264"/>
        <c:crosses val="autoZero"/>
        <c:auto val="1"/>
        <c:lblAlgn val="ctr"/>
        <c:lblOffset val="100"/>
        <c:noMultiLvlLbl val="0"/>
      </c:catAx>
      <c:valAx>
        <c:axId val="64292326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голосов респондентов</a:t>
                </a:r>
              </a:p>
            </c:rich>
          </c:tx>
          <c:layout>
            <c:manualLayout>
              <c:xMode val="edge"/>
              <c:yMode val="edge"/>
              <c:x val="1.8245099203536772E-2"/>
              <c:y val="0.1998670743781761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5640627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b="0">
          <a:latin typeface="Arial Narrow" panose="020B0606020202030204" pitchFamily="34" charset="0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ru-RU" sz="1600" b="1" dirty="0"/>
              <a:t>Фактор "Доступ к рынкам сбыта"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'Оценка влиятния факторов'!$A$2:$A$8</c:f>
              <c:numCache>
                <c:formatCode>General</c:formatCode>
                <c:ptCount val="7"/>
                <c:pt idx="0">
                  <c:v>-3</c:v>
                </c:pt>
                <c:pt idx="1">
                  <c:v>-2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</c:numCache>
            </c:numRef>
          </c:cat>
          <c:val>
            <c:numRef>
              <c:f>'Оценка влиятния факторов'!$K$2:$K$8</c:f>
              <c:numCache>
                <c:formatCode>General</c:formatCode>
                <c:ptCount val="7"/>
                <c:pt idx="0">
                  <c:v>11</c:v>
                </c:pt>
                <c:pt idx="1">
                  <c:v>6</c:v>
                </c:pt>
                <c:pt idx="2">
                  <c:v>7</c:v>
                </c:pt>
                <c:pt idx="3">
                  <c:v>16</c:v>
                </c:pt>
                <c:pt idx="4">
                  <c:v>15</c:v>
                </c:pt>
                <c:pt idx="5">
                  <c:v>13</c:v>
                </c:pt>
                <c:pt idx="6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41-4B75-BC7B-994114AB94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597474304"/>
        <c:axId val="564929088"/>
      </c:barChart>
      <c:catAx>
        <c:axId val="597474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балл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564929088"/>
        <c:crosses val="autoZero"/>
        <c:auto val="1"/>
        <c:lblAlgn val="ctr"/>
        <c:lblOffset val="100"/>
        <c:noMultiLvlLbl val="0"/>
      </c:catAx>
      <c:valAx>
        <c:axId val="56492908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голосов респондентов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974743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 b="0">
          <a:solidFill>
            <a:schemeClr val="tx2">
              <a:lumMod val="50000"/>
            </a:schemeClr>
          </a:solidFill>
          <a:latin typeface="Arial Narrow" panose="020B0606020202030204" pitchFamily="34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/>
            </a:pPr>
            <a:r>
              <a:rPr lang="ru-RU" sz="1600" b="1" dirty="0"/>
              <a:t>Фактор "Доступ к инвестициям"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'Оценка влиятния факторов'!$A$2:$A$8</c:f>
              <c:numCache>
                <c:formatCode>General</c:formatCode>
                <c:ptCount val="7"/>
                <c:pt idx="0">
                  <c:v>-3</c:v>
                </c:pt>
                <c:pt idx="1">
                  <c:v>-2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</c:numCache>
            </c:numRef>
          </c:cat>
          <c:val>
            <c:numRef>
              <c:f>'Оценка влиятния факторов'!$P$2:$P$8</c:f>
              <c:numCache>
                <c:formatCode>General</c:formatCode>
                <c:ptCount val="7"/>
                <c:pt idx="0">
                  <c:v>23</c:v>
                </c:pt>
                <c:pt idx="1">
                  <c:v>9</c:v>
                </c:pt>
                <c:pt idx="2">
                  <c:v>6</c:v>
                </c:pt>
                <c:pt idx="3">
                  <c:v>18</c:v>
                </c:pt>
                <c:pt idx="4">
                  <c:v>7</c:v>
                </c:pt>
                <c:pt idx="5">
                  <c:v>8</c:v>
                </c:pt>
                <c:pt idx="6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A1-4BCF-84FA-84FC5D3C4D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597474816"/>
        <c:axId val="588733760"/>
      </c:barChart>
      <c:catAx>
        <c:axId val="5974748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балл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588733760"/>
        <c:crosses val="autoZero"/>
        <c:auto val="1"/>
        <c:lblAlgn val="ctr"/>
        <c:lblOffset val="100"/>
        <c:noMultiLvlLbl val="0"/>
      </c:catAx>
      <c:valAx>
        <c:axId val="58873376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голосов респондентов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9747481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 b="0">
          <a:solidFill>
            <a:schemeClr val="tx2">
              <a:lumMod val="50000"/>
            </a:schemeClr>
          </a:solidFill>
          <a:latin typeface="Arial Narrow" panose="020B0606020202030204" pitchFamily="34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Фактор "Уровень кооперации в регионе"</a:t>
            </a:r>
          </a:p>
        </c:rich>
      </c:tx>
      <c:layout>
        <c:manualLayout>
          <c:xMode val="edge"/>
          <c:yMode val="edge"/>
          <c:x val="0.12560808110611471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'Оценка влиятния факторов'!$A$100:$A$106</c:f>
              <c:numCache>
                <c:formatCode>General</c:formatCode>
                <c:ptCount val="7"/>
                <c:pt idx="0">
                  <c:v>-3</c:v>
                </c:pt>
                <c:pt idx="1">
                  <c:v>-2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</c:numCache>
            </c:numRef>
          </c:cat>
          <c:val>
            <c:numRef>
              <c:f>'Оценка влиятния факторов'!$L$100:$L$106</c:f>
              <c:numCache>
                <c:formatCode>General</c:formatCode>
                <c:ptCount val="7"/>
                <c:pt idx="0">
                  <c:v>5</c:v>
                </c:pt>
                <c:pt idx="1">
                  <c:v>5</c:v>
                </c:pt>
                <c:pt idx="2">
                  <c:v>4</c:v>
                </c:pt>
                <c:pt idx="3">
                  <c:v>15</c:v>
                </c:pt>
                <c:pt idx="4">
                  <c:v>14</c:v>
                </c:pt>
                <c:pt idx="5">
                  <c:v>10</c:v>
                </c:pt>
                <c:pt idx="6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60-4650-9B50-E609B6FF03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611188736"/>
        <c:axId val="564931968"/>
      </c:barChart>
      <c:catAx>
        <c:axId val="611188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балл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564931968"/>
        <c:crosses val="autoZero"/>
        <c:auto val="1"/>
        <c:lblAlgn val="ctr"/>
        <c:lblOffset val="100"/>
        <c:noMultiLvlLbl val="0"/>
      </c:catAx>
      <c:valAx>
        <c:axId val="56493196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голосов респондентов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1118873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solidFill>
            <a:schemeClr val="tx2">
              <a:lumMod val="50000"/>
            </a:schemeClr>
          </a:solidFill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104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37">
  <cs:axisTitle>
    <cs:lnRef idx="0"/>
    <cs:fillRef idx="0"/>
    <cs:effectRef idx="0"/>
    <cs:fontRef idx="minor">
      <a:schemeClr val="dk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categoryAxis>
  <cs:chartArea>
    <cs:lnRef idx="1">
      <a:schemeClr val="dk1">
        <a:tint val="75000"/>
      </a:schemeClr>
    </cs:lnRef>
    <cs:fillRef idx="1">
      <a:schemeClr val="lt1"/>
    </cs:fillRef>
    <cs:effectRef idx="0"/>
    <cs:fontRef idx="minor">
      <a:schemeClr val="dk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dk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 mods="ignoreCSTransforms">
      <cs:styleClr val="0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>
  <cs:dataPoint3D>
    <cs:lnRef idx="1" mods="ignoreCSTransforms">
      <cs:styleClr val="0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dk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1"/>
    </cs:fontRef>
    <cs:spPr>
      <a:ln>
        <a:round/>
      </a:ln>
    </cs:spPr>
  </cs:dataPointWireframe>
  <cs:dataTable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dataTable>
  <cs:downBar>
    <cs:lnRef idx="1" mods="ignoreCSTransforms">
      <cs:styleClr val="0">
        <a:shade val="25000"/>
      </cs:styleClr>
    </cs:lnRef>
    <cs:fillRef idx="1" mods="ignoreCSTransforms">
      <cs:styleClr val="0">
        <a:shade val="25000"/>
      </cs:styleClr>
    </cs:fillRef>
    <cs:effectRef idx="0"/>
    <cs:fontRef idx="minor">
      <a:schemeClr val="dk1"/>
    </cs:fontRef>
    <cs:spPr>
      <a:ln>
        <a:round/>
      </a:ln>
    </cs:spPr>
  </cs:downBar>
  <cs:drop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dropLine>
  <cs:errorBar>
    <cs:lnRef idx="1">
      <a:schemeClr val="dk1"/>
    </cs:lnRef>
    <cs:fillRef idx="1">
      <a:schemeClr val="dk1"/>
    </cs:fillRef>
    <cs:effectRef idx="0"/>
    <cs:fontRef idx="minor">
      <a:schemeClr val="dk1"/>
    </cs:fontRef>
    <cs:spPr>
      <a:ln>
        <a:round/>
      </a:ln>
    </cs:spPr>
  </cs:errorBar>
  <cs:floor>
    <cs:lnRef idx="1">
      <a:schemeClr val="dk1">
        <a:tint val="75000"/>
      </a:schemeClr>
    </cs:lnRef>
    <cs:fillRef idx="1" mods="ignoreCSTransforms">
      <cs:styleClr val="0">
        <a:tint val="20000"/>
      </cs:styleClr>
    </cs:fillRef>
    <cs:effectRef idx="0"/>
    <cs:fontRef idx="minor">
      <a:schemeClr val="dk1"/>
    </cs:fontRef>
    <cs:spPr>
      <a:ln>
        <a:round/>
      </a:ln>
    </cs:spPr>
  </cs:floor>
  <cs:gridlineMajor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</cs:gridlineMajor>
  <cs:gridlineMinor>
    <cs:lnRef idx="1">
      <a:schemeClr val="dk1">
        <a:tint val="50000"/>
      </a:schemeClr>
    </cs:lnRef>
    <cs:fillRef idx="0"/>
    <cs:effectRef idx="0"/>
    <cs:fontRef idx="minor">
      <a:schemeClr val="dk1"/>
    </cs:fontRef>
    <cs:spPr>
      <a:ln>
        <a:round/>
      </a:ln>
    </cs:spPr>
  </cs:gridlineMinor>
  <cs:hiLo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hiLoLine>
  <cs:leader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leaderLine>
  <cs:legend>
    <cs:lnRef idx="0"/>
    <cs:fillRef idx="0"/>
    <cs:effectRef idx="0"/>
    <cs:fontRef idx="minor">
      <a:schemeClr val="dk1"/>
    </cs:fontRef>
    <cs:defRPr sz="1000" kern="1200"/>
  </cs:legend>
  <cs:plotArea>
    <cs:lnRef idx="0"/>
    <cs:fillRef idx="1" mods="ignoreCSTransforms">
      <cs:styleClr val="0">
        <a:tint val="20000"/>
      </cs:styleClr>
    </cs:fillRef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seriesAxis>
  <cs:series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dk1"/>
    </cs:fontRef>
    <cs:defRPr sz="1800" b="1" kern="1200"/>
  </cs:title>
  <cs:trendline>
    <cs:lnRef idx="1">
      <a:schemeClr val="dk1"/>
    </cs:lnRef>
    <cs:fillRef idx="0"/>
    <cs:effectRef idx="0"/>
    <cs:fontRef idx="minor">
      <a:schemeClr val="dk1"/>
    </cs:fontRef>
    <cs:spPr>
      <a:ln cap="rnd">
        <a:round/>
      </a:ln>
    </cs:spPr>
  </cs:trendline>
  <cs:trendlineLabel>
    <cs:lnRef idx="0"/>
    <cs:fillRef idx="0"/>
    <cs:effectRef idx="0"/>
    <cs:fontRef idx="minor">
      <a:schemeClr val="dk1"/>
    </cs:fontRef>
    <cs:defRPr sz="1000" kern="1200"/>
  </cs:trendlineLabel>
  <cs:upBar>
    <cs:lnRef idx="1" mods="ignoreCSTransforms">
      <cs:styleClr val="0">
        <a:shade val="25000"/>
      </cs:styleClr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upBar>
  <cs:value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valueAxis>
  <cs:wall>
    <cs:lnRef idx="0"/>
    <cs:fillRef idx="1" mods="ignoreCSTransforms">
      <cs:styleClr val="0">
        <a:tint val="20000"/>
      </cs:styleClr>
    </cs:fillRef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10CA3B-5D81-4674-9021-BA6FE2A1C145}" type="doc">
      <dgm:prSet loTypeId="urn:microsoft.com/office/officeart/2008/layout/VerticalCurvedList" loCatId="list" qsTypeId="urn:microsoft.com/office/officeart/2005/8/quickstyle/simple5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600D8435-FA85-4BEA-831B-46FDD46B5BD2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800" b="0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rPr>
            <a:t>    </a:t>
          </a:r>
          <a:r>
            <a:rPr lang="ru-RU" sz="2000" b="1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rPr>
            <a:t>Рейтинг субъектов РФ по уровню развития ГЧП</a:t>
          </a:r>
        </a:p>
      </dgm:t>
    </dgm:pt>
    <dgm:pt modelId="{1A11B696-8FDC-45A2-90F6-519FA9469910}" type="sibTrans" cxnId="{664D99AB-21D0-475F-9FBD-0A43C9D36544}">
      <dgm:prSet/>
      <dgm:spPr/>
      <dgm:t>
        <a:bodyPr/>
        <a:lstStyle/>
        <a:p>
          <a:endParaRPr lang="ru-RU" b="0"/>
        </a:p>
      </dgm:t>
    </dgm:pt>
    <dgm:pt modelId="{1ECE6E47-40CE-4EEC-97A4-5B4DB7FF01E4}" type="parTrans" cxnId="{664D99AB-21D0-475F-9FBD-0A43C9D36544}">
      <dgm:prSet/>
      <dgm:spPr/>
      <dgm:t>
        <a:bodyPr/>
        <a:lstStyle/>
        <a:p>
          <a:endParaRPr lang="ru-RU" b="0"/>
        </a:p>
      </dgm:t>
    </dgm:pt>
    <dgm:pt modelId="{4F9881FC-301B-4EC6-A14B-726604BB135B}">
      <dgm:prSet phldrT="[Текст]" custT="1"/>
      <dgm:spPr>
        <a:solidFill>
          <a:schemeClr val="tx2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ru-RU" sz="2800" b="0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ru-RU" sz="2000" b="1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rPr>
            <a:t>Опрос</a:t>
          </a:r>
          <a:r>
            <a:rPr lang="ru-RU" sz="2000" b="1" kern="1200" dirty="0">
              <a:solidFill>
                <a:schemeClr val="tx1"/>
              </a:solidFill>
              <a:latin typeface="Arial Narrow" panose="020B0606020202030204" pitchFamily="34" charset="0"/>
            </a:rPr>
            <a:t> региональных предпринимателей об барьерах  </a:t>
          </a:r>
          <a:r>
            <a:rPr lang="ru-RU" sz="20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инновационной деятельности</a:t>
          </a:r>
          <a:endParaRPr lang="ru-RU" sz="2000" b="1" kern="1200" dirty="0">
            <a:solidFill>
              <a:schemeClr val="tx1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D55E5511-D2D0-4558-9EC8-DDCEC9D2787B}" type="sibTrans" cxnId="{413479A7-D719-41AB-AB81-9CAD4B3892F7}">
      <dgm:prSet/>
      <dgm:spPr/>
      <dgm:t>
        <a:bodyPr/>
        <a:lstStyle/>
        <a:p>
          <a:endParaRPr lang="ru-RU" b="0"/>
        </a:p>
      </dgm:t>
    </dgm:pt>
    <dgm:pt modelId="{69493B8C-4047-4E7B-9209-0D419E7D3AB7}" type="parTrans" cxnId="{413479A7-D719-41AB-AB81-9CAD4B3892F7}">
      <dgm:prSet/>
      <dgm:spPr/>
      <dgm:t>
        <a:bodyPr/>
        <a:lstStyle/>
        <a:p>
          <a:endParaRPr lang="ru-RU" b="0"/>
        </a:p>
      </dgm:t>
    </dgm:pt>
    <dgm:pt modelId="{D9C1992F-1FF3-4109-8648-28F3BFF60E3C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2800" b="0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rPr>
            <a:t>  </a:t>
          </a:r>
          <a:r>
            <a:rPr lang="ru-RU" sz="2000" b="1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rPr>
            <a:t>Опросы о технологических потребностях </a:t>
          </a:r>
          <a:r>
            <a:rPr lang="ru-RU" sz="20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rPr>
            <a:t> предпринимателей</a:t>
          </a:r>
          <a:endParaRPr lang="ru-RU" sz="2000" b="1" kern="1200" dirty="0">
            <a:solidFill>
              <a:schemeClr val="tx1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C55BA572-F79C-4A8E-B8F4-432104F10AE4}" type="sibTrans" cxnId="{2546678B-36B8-4889-BEC8-980C85999C52}">
      <dgm:prSet/>
      <dgm:spPr/>
      <dgm:t>
        <a:bodyPr/>
        <a:lstStyle/>
        <a:p>
          <a:endParaRPr lang="ru-RU" b="0"/>
        </a:p>
      </dgm:t>
    </dgm:pt>
    <dgm:pt modelId="{5A53E805-CDB8-4EBC-8441-AC16FCB39378}" type="parTrans" cxnId="{2546678B-36B8-4889-BEC8-980C85999C52}">
      <dgm:prSet/>
      <dgm:spPr/>
      <dgm:t>
        <a:bodyPr/>
        <a:lstStyle/>
        <a:p>
          <a:endParaRPr lang="ru-RU" b="0"/>
        </a:p>
      </dgm:t>
    </dgm:pt>
    <dgm:pt modelId="{B31F28B2-1C16-4843-91D5-94241543F223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2400" b="0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rPr>
            <a:t>  </a:t>
          </a:r>
          <a:r>
            <a:rPr lang="ru-RU" sz="2000" b="1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rPr>
            <a:t>Национальный рейтинг состояния </a:t>
          </a:r>
          <a:r>
            <a:rPr lang="ru-RU" sz="20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rPr>
            <a:t>инвестиционного климата </a:t>
          </a:r>
          <a:r>
            <a:rPr lang="ru-RU" sz="2000" b="1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rPr>
            <a:t>в субъектах РФ</a:t>
          </a:r>
        </a:p>
      </dgm:t>
    </dgm:pt>
    <dgm:pt modelId="{C3D02A76-BA95-4C57-A7CA-82D4B977E836}" type="parTrans" cxnId="{CEBD7F03-FD0C-46F5-9516-E2439F9DC633}">
      <dgm:prSet/>
      <dgm:spPr/>
      <dgm:t>
        <a:bodyPr/>
        <a:lstStyle/>
        <a:p>
          <a:endParaRPr lang="ru-RU" b="0"/>
        </a:p>
      </dgm:t>
    </dgm:pt>
    <dgm:pt modelId="{CFD9A99F-1BFE-4000-A0F5-73B74F5203E9}" type="sibTrans" cxnId="{CEBD7F03-FD0C-46F5-9516-E2439F9DC633}">
      <dgm:prSet/>
      <dgm:spPr/>
      <dgm:t>
        <a:bodyPr/>
        <a:lstStyle/>
        <a:p>
          <a:endParaRPr lang="ru-RU" b="0"/>
        </a:p>
      </dgm:t>
    </dgm:pt>
    <dgm:pt modelId="{2D4EB251-1AF4-4635-91BA-FB31F96209C1}">
      <dgm:prSet phldrT="[Текст]" custT="1"/>
      <dgm:spPr>
        <a:solidFill>
          <a:schemeClr val="tx2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ru-RU" sz="20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Опрос «Финансы для бизнеса»</a:t>
          </a:r>
          <a:endParaRPr lang="ru-RU" sz="20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490E280-9B9D-4393-AEEE-4124D78EB1D8}" type="parTrans" cxnId="{8B125C7C-F7F7-4B75-8454-BA5F13FB82D9}">
      <dgm:prSet/>
      <dgm:spPr/>
      <dgm:t>
        <a:bodyPr/>
        <a:lstStyle/>
        <a:p>
          <a:endParaRPr lang="ru-RU"/>
        </a:p>
      </dgm:t>
    </dgm:pt>
    <dgm:pt modelId="{41E9F208-F7A1-4B81-A8FC-5B9305DABDF6}" type="sibTrans" cxnId="{8B125C7C-F7F7-4B75-8454-BA5F13FB82D9}">
      <dgm:prSet/>
      <dgm:spPr/>
      <dgm:t>
        <a:bodyPr/>
        <a:lstStyle/>
        <a:p>
          <a:endParaRPr lang="ru-RU"/>
        </a:p>
      </dgm:t>
    </dgm:pt>
    <dgm:pt modelId="{4B05846A-6123-49A3-895C-90240A027E6C}" type="pres">
      <dgm:prSet presAssocID="{2C10CA3B-5D81-4674-9021-BA6FE2A1C14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9000352-A1F1-4F63-A4B1-D02983FA9379}" type="pres">
      <dgm:prSet presAssocID="{2C10CA3B-5D81-4674-9021-BA6FE2A1C145}" presName="Name1" presStyleCnt="0"/>
      <dgm:spPr/>
    </dgm:pt>
    <dgm:pt modelId="{C97EA779-7519-48AE-A9AA-E069E6A6E7C4}" type="pres">
      <dgm:prSet presAssocID="{2C10CA3B-5D81-4674-9021-BA6FE2A1C145}" presName="cycle" presStyleCnt="0"/>
      <dgm:spPr/>
    </dgm:pt>
    <dgm:pt modelId="{A7B29409-B4F0-4824-B00D-38FB944536E9}" type="pres">
      <dgm:prSet presAssocID="{2C10CA3B-5D81-4674-9021-BA6FE2A1C145}" presName="srcNode" presStyleLbl="node1" presStyleIdx="0" presStyleCnt="5"/>
      <dgm:spPr/>
    </dgm:pt>
    <dgm:pt modelId="{2C4E2CD5-AFE1-4B1F-95D0-C7C8ABFAC575}" type="pres">
      <dgm:prSet presAssocID="{2C10CA3B-5D81-4674-9021-BA6FE2A1C145}" presName="conn" presStyleLbl="parChTrans1D2" presStyleIdx="0" presStyleCnt="1"/>
      <dgm:spPr/>
      <dgm:t>
        <a:bodyPr/>
        <a:lstStyle/>
        <a:p>
          <a:endParaRPr lang="ru-RU"/>
        </a:p>
      </dgm:t>
    </dgm:pt>
    <dgm:pt modelId="{9CCE8B70-62DC-42FB-A91B-80611E8AA9D5}" type="pres">
      <dgm:prSet presAssocID="{2C10CA3B-5D81-4674-9021-BA6FE2A1C145}" presName="extraNode" presStyleLbl="node1" presStyleIdx="0" presStyleCnt="5"/>
      <dgm:spPr/>
    </dgm:pt>
    <dgm:pt modelId="{C09996C7-4423-4860-8FA7-F9AEDF4FA453}" type="pres">
      <dgm:prSet presAssocID="{2C10CA3B-5D81-4674-9021-BA6FE2A1C145}" presName="dstNode" presStyleLbl="node1" presStyleIdx="0" presStyleCnt="5"/>
      <dgm:spPr/>
    </dgm:pt>
    <dgm:pt modelId="{25C6C3A4-68BC-46CE-875F-44C7FB58B3BD}" type="pres">
      <dgm:prSet presAssocID="{B31F28B2-1C16-4843-91D5-94241543F223}" presName="text_1" presStyleLbl="node1" presStyleIdx="0" presStyleCnt="5" custScaleX="104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4FA28-35DA-410E-9097-84514D8F0668}" type="pres">
      <dgm:prSet presAssocID="{B31F28B2-1C16-4843-91D5-94241543F223}" presName="accent_1" presStyleCnt="0"/>
      <dgm:spPr/>
    </dgm:pt>
    <dgm:pt modelId="{A1D0E91B-E84F-4978-BA3A-F8BC3958326D}" type="pres">
      <dgm:prSet presAssocID="{B31F28B2-1C16-4843-91D5-94241543F223}" presName="accentRepeatNode" presStyleLbl="solidFgAcc1" presStyleIdx="0" presStyleCnt="5" custLinFactNeighborX="-1119" custLinFactNeighborY="2522"/>
      <dgm:spPr>
        <a:blipFill rotWithShape="0">
          <a:blip xmlns:r="http://schemas.openxmlformats.org/officeDocument/2006/relationships" r:embed="rId1" cstate="print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B0F289A-648A-4BF7-ADC7-AF621A3AB524}" type="pres">
      <dgm:prSet presAssocID="{600D8435-FA85-4BEA-831B-46FDD46B5BD2}" presName="text_2" presStyleLbl="node1" presStyleIdx="1" presStyleCnt="5" custScaleX="104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F9395-344E-41D4-B45B-87C448A0CDBD}" type="pres">
      <dgm:prSet presAssocID="{600D8435-FA85-4BEA-831B-46FDD46B5BD2}" presName="accent_2" presStyleCnt="0"/>
      <dgm:spPr/>
    </dgm:pt>
    <dgm:pt modelId="{0C53C654-D229-4FBD-8CCB-ABB560DA50B0}" type="pres">
      <dgm:prSet presAssocID="{600D8435-FA85-4BEA-831B-46FDD46B5BD2}" presName="accentRepeatNode" presStyleLbl="solidFgAcc1" presStyleIdx="1" presStyleCnt="5"/>
      <dgm:spPr>
        <a:blipFill rotWithShape="0">
          <a:blip xmlns:r="http://schemas.openxmlformats.org/officeDocument/2006/relationships" r:embed="rId2" cstate="print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B54EA4A-A4C3-469A-95BC-8EAEA682D41B}" type="pres">
      <dgm:prSet presAssocID="{D9C1992F-1FF3-4109-8648-28F3BFF60E3C}" presName="text_3" presStyleLbl="node1" presStyleIdx="2" presStyleCnt="5" custScaleX="104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587FC-BB6E-48A5-B660-354110110298}" type="pres">
      <dgm:prSet presAssocID="{D9C1992F-1FF3-4109-8648-28F3BFF60E3C}" presName="accent_3" presStyleCnt="0"/>
      <dgm:spPr/>
    </dgm:pt>
    <dgm:pt modelId="{9B731028-0D71-4923-A565-D4C52B841AA9}" type="pres">
      <dgm:prSet presAssocID="{D9C1992F-1FF3-4109-8648-28F3BFF60E3C}" presName="accentRepeatNode" presStyleLbl="solidFgAcc1" presStyleIdx="2" presStyleCnt="5"/>
      <dgm:spPr>
        <a:blipFill rotWithShape="0">
          <a:blip xmlns:r="http://schemas.openxmlformats.org/officeDocument/2006/relationships" r:embed="rId3" cstate="print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D9C5000-9237-43D2-A523-444C25984C83}" type="pres">
      <dgm:prSet presAssocID="{4F9881FC-301B-4EC6-A14B-726604BB135B}" presName="text_4" presStyleLbl="node1" presStyleIdx="3" presStyleCnt="5" custScaleX="104395" custLinFactNeighborX="134" custLinFactNeighborY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DD6CA1-DF27-4D91-9438-268BBA7C8700}" type="pres">
      <dgm:prSet presAssocID="{4F9881FC-301B-4EC6-A14B-726604BB135B}" presName="accent_4" presStyleCnt="0"/>
      <dgm:spPr/>
    </dgm:pt>
    <dgm:pt modelId="{F1C30393-AFFA-4099-AADA-814D78BDEDB8}" type="pres">
      <dgm:prSet presAssocID="{4F9881FC-301B-4EC6-A14B-726604BB135B}" presName="accentRepeatNode" presStyleLbl="solidFgAcc1" presStyleIdx="3" presStyleCnt="5"/>
      <dgm:spPr>
        <a:blipFill rotWithShape="0">
          <a:blip xmlns:r="http://schemas.openxmlformats.org/officeDocument/2006/relationships" r:embed="rId4" cstate="print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B5877F8-1835-4AF0-8799-F086E39CC4F8}" type="pres">
      <dgm:prSet presAssocID="{2D4EB251-1AF4-4635-91BA-FB31F96209C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0859A-DAAF-4DCE-93CF-E7A4A055E505}" type="pres">
      <dgm:prSet presAssocID="{2D4EB251-1AF4-4635-91BA-FB31F96209C1}" presName="accent_5" presStyleCnt="0"/>
      <dgm:spPr/>
    </dgm:pt>
    <dgm:pt modelId="{6C5FD159-3A2F-4F03-BF8D-530FEE2100C6}" type="pres">
      <dgm:prSet presAssocID="{2D4EB251-1AF4-4635-91BA-FB31F96209C1}" presName="accentRepeatNode" presStyleLbl="solidFgAcc1" presStyleIdx="4" presStyleCnt="5"/>
      <dgm:spPr>
        <a:blipFill rotWithShape="0">
          <a:blip xmlns:r="http://schemas.openxmlformats.org/officeDocument/2006/relationships" r:embed="rId5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413479A7-D719-41AB-AB81-9CAD4B3892F7}" srcId="{2C10CA3B-5D81-4674-9021-BA6FE2A1C145}" destId="{4F9881FC-301B-4EC6-A14B-726604BB135B}" srcOrd="3" destOrd="0" parTransId="{69493B8C-4047-4E7B-9209-0D419E7D3AB7}" sibTransId="{D55E5511-D2D0-4558-9EC8-DDCEC9D2787B}"/>
    <dgm:cxn modelId="{9DC55A86-1250-4F8C-A78B-813C4EBF515F}" type="presOf" srcId="{CFD9A99F-1BFE-4000-A0F5-73B74F5203E9}" destId="{2C4E2CD5-AFE1-4B1F-95D0-C7C8ABFAC575}" srcOrd="0" destOrd="0" presId="urn:microsoft.com/office/officeart/2008/layout/VerticalCurvedList"/>
    <dgm:cxn modelId="{664D99AB-21D0-475F-9FBD-0A43C9D36544}" srcId="{2C10CA3B-5D81-4674-9021-BA6FE2A1C145}" destId="{600D8435-FA85-4BEA-831B-46FDD46B5BD2}" srcOrd="1" destOrd="0" parTransId="{1ECE6E47-40CE-4EEC-97A4-5B4DB7FF01E4}" sibTransId="{1A11B696-8FDC-45A2-90F6-519FA9469910}"/>
    <dgm:cxn modelId="{F3CD61A0-FA90-4272-A6A5-E8E86CCEA8A9}" type="presOf" srcId="{B31F28B2-1C16-4843-91D5-94241543F223}" destId="{25C6C3A4-68BC-46CE-875F-44C7FB58B3BD}" srcOrd="0" destOrd="0" presId="urn:microsoft.com/office/officeart/2008/layout/VerticalCurvedList"/>
    <dgm:cxn modelId="{2546678B-36B8-4889-BEC8-980C85999C52}" srcId="{2C10CA3B-5D81-4674-9021-BA6FE2A1C145}" destId="{D9C1992F-1FF3-4109-8648-28F3BFF60E3C}" srcOrd="2" destOrd="0" parTransId="{5A53E805-CDB8-4EBC-8441-AC16FCB39378}" sibTransId="{C55BA572-F79C-4A8E-B8F4-432104F10AE4}"/>
    <dgm:cxn modelId="{8C57B165-59FA-4740-9542-70EDB5292A8E}" type="presOf" srcId="{600D8435-FA85-4BEA-831B-46FDD46B5BD2}" destId="{CB0F289A-648A-4BF7-ADC7-AF621A3AB524}" srcOrd="0" destOrd="0" presId="urn:microsoft.com/office/officeart/2008/layout/VerticalCurvedList"/>
    <dgm:cxn modelId="{A6E993E3-FB0B-4555-A461-4DB9B76EBC43}" type="presOf" srcId="{2D4EB251-1AF4-4635-91BA-FB31F96209C1}" destId="{6B5877F8-1835-4AF0-8799-F086E39CC4F8}" srcOrd="0" destOrd="0" presId="urn:microsoft.com/office/officeart/2008/layout/VerticalCurvedList"/>
    <dgm:cxn modelId="{ACF278BB-7A89-4C56-AC2F-AADA08462E6F}" type="presOf" srcId="{4F9881FC-301B-4EC6-A14B-726604BB135B}" destId="{DD9C5000-9237-43D2-A523-444C25984C83}" srcOrd="0" destOrd="0" presId="urn:microsoft.com/office/officeart/2008/layout/VerticalCurvedList"/>
    <dgm:cxn modelId="{159DCE61-4D8E-4261-BA88-CFA02E9D62C1}" type="presOf" srcId="{2C10CA3B-5D81-4674-9021-BA6FE2A1C145}" destId="{4B05846A-6123-49A3-895C-90240A027E6C}" srcOrd="0" destOrd="0" presId="urn:microsoft.com/office/officeart/2008/layout/VerticalCurvedList"/>
    <dgm:cxn modelId="{CEBD7F03-FD0C-46F5-9516-E2439F9DC633}" srcId="{2C10CA3B-5D81-4674-9021-BA6FE2A1C145}" destId="{B31F28B2-1C16-4843-91D5-94241543F223}" srcOrd="0" destOrd="0" parTransId="{C3D02A76-BA95-4C57-A7CA-82D4B977E836}" sibTransId="{CFD9A99F-1BFE-4000-A0F5-73B74F5203E9}"/>
    <dgm:cxn modelId="{8B125C7C-F7F7-4B75-8454-BA5F13FB82D9}" srcId="{2C10CA3B-5D81-4674-9021-BA6FE2A1C145}" destId="{2D4EB251-1AF4-4635-91BA-FB31F96209C1}" srcOrd="4" destOrd="0" parTransId="{6490E280-9B9D-4393-AEEE-4124D78EB1D8}" sibTransId="{41E9F208-F7A1-4B81-A8FC-5B9305DABDF6}"/>
    <dgm:cxn modelId="{C41A0F96-69D4-4970-8C6B-B3296AF7D765}" type="presOf" srcId="{D9C1992F-1FF3-4109-8648-28F3BFF60E3C}" destId="{5B54EA4A-A4C3-469A-95BC-8EAEA682D41B}" srcOrd="0" destOrd="0" presId="urn:microsoft.com/office/officeart/2008/layout/VerticalCurvedList"/>
    <dgm:cxn modelId="{56844DD7-54D0-49BF-8F7A-974FB550DA8F}" type="presParOf" srcId="{4B05846A-6123-49A3-895C-90240A027E6C}" destId="{D9000352-A1F1-4F63-A4B1-D02983FA9379}" srcOrd="0" destOrd="0" presId="urn:microsoft.com/office/officeart/2008/layout/VerticalCurvedList"/>
    <dgm:cxn modelId="{7B382AE2-7F97-4008-9AE5-22A20130DC6D}" type="presParOf" srcId="{D9000352-A1F1-4F63-A4B1-D02983FA9379}" destId="{C97EA779-7519-48AE-A9AA-E069E6A6E7C4}" srcOrd="0" destOrd="0" presId="urn:microsoft.com/office/officeart/2008/layout/VerticalCurvedList"/>
    <dgm:cxn modelId="{7D18F5BB-BE2D-4FEB-ADE1-782622AB0ABF}" type="presParOf" srcId="{C97EA779-7519-48AE-A9AA-E069E6A6E7C4}" destId="{A7B29409-B4F0-4824-B00D-38FB944536E9}" srcOrd="0" destOrd="0" presId="urn:microsoft.com/office/officeart/2008/layout/VerticalCurvedList"/>
    <dgm:cxn modelId="{39D77FDB-723A-4A77-BDBB-F62C59A75FA9}" type="presParOf" srcId="{C97EA779-7519-48AE-A9AA-E069E6A6E7C4}" destId="{2C4E2CD5-AFE1-4B1F-95D0-C7C8ABFAC575}" srcOrd="1" destOrd="0" presId="urn:microsoft.com/office/officeart/2008/layout/VerticalCurvedList"/>
    <dgm:cxn modelId="{FE7D05BF-D807-4525-A754-3730024B8AEB}" type="presParOf" srcId="{C97EA779-7519-48AE-A9AA-E069E6A6E7C4}" destId="{9CCE8B70-62DC-42FB-A91B-80611E8AA9D5}" srcOrd="2" destOrd="0" presId="urn:microsoft.com/office/officeart/2008/layout/VerticalCurvedList"/>
    <dgm:cxn modelId="{FAC03DF7-CC24-4D21-A214-1A53AF6FD986}" type="presParOf" srcId="{C97EA779-7519-48AE-A9AA-E069E6A6E7C4}" destId="{C09996C7-4423-4860-8FA7-F9AEDF4FA453}" srcOrd="3" destOrd="0" presId="urn:microsoft.com/office/officeart/2008/layout/VerticalCurvedList"/>
    <dgm:cxn modelId="{BA203ACE-7849-4013-8266-DB8B3FB22701}" type="presParOf" srcId="{D9000352-A1F1-4F63-A4B1-D02983FA9379}" destId="{25C6C3A4-68BC-46CE-875F-44C7FB58B3BD}" srcOrd="1" destOrd="0" presId="urn:microsoft.com/office/officeart/2008/layout/VerticalCurvedList"/>
    <dgm:cxn modelId="{668787AF-8905-4946-9FEB-50376B8C8B1A}" type="presParOf" srcId="{D9000352-A1F1-4F63-A4B1-D02983FA9379}" destId="{3874FA28-35DA-410E-9097-84514D8F0668}" srcOrd="2" destOrd="0" presId="urn:microsoft.com/office/officeart/2008/layout/VerticalCurvedList"/>
    <dgm:cxn modelId="{E2ADFA1E-83BB-438C-8740-9D0E9E44854C}" type="presParOf" srcId="{3874FA28-35DA-410E-9097-84514D8F0668}" destId="{A1D0E91B-E84F-4978-BA3A-F8BC3958326D}" srcOrd="0" destOrd="0" presId="urn:microsoft.com/office/officeart/2008/layout/VerticalCurvedList"/>
    <dgm:cxn modelId="{342583E0-4B1C-4A20-ADD3-E69EA1859EFF}" type="presParOf" srcId="{D9000352-A1F1-4F63-A4B1-D02983FA9379}" destId="{CB0F289A-648A-4BF7-ADC7-AF621A3AB524}" srcOrd="3" destOrd="0" presId="urn:microsoft.com/office/officeart/2008/layout/VerticalCurvedList"/>
    <dgm:cxn modelId="{8A097E50-DAD4-4134-A1F6-C06BE0383028}" type="presParOf" srcId="{D9000352-A1F1-4F63-A4B1-D02983FA9379}" destId="{017F9395-344E-41D4-B45B-87C448A0CDBD}" srcOrd="4" destOrd="0" presId="urn:microsoft.com/office/officeart/2008/layout/VerticalCurvedList"/>
    <dgm:cxn modelId="{E9170066-6BE4-4713-AE88-9B36C16A4508}" type="presParOf" srcId="{017F9395-344E-41D4-B45B-87C448A0CDBD}" destId="{0C53C654-D229-4FBD-8CCB-ABB560DA50B0}" srcOrd="0" destOrd="0" presId="urn:microsoft.com/office/officeart/2008/layout/VerticalCurvedList"/>
    <dgm:cxn modelId="{02952A46-7B0E-46BB-98ED-8047F5668C2A}" type="presParOf" srcId="{D9000352-A1F1-4F63-A4B1-D02983FA9379}" destId="{5B54EA4A-A4C3-469A-95BC-8EAEA682D41B}" srcOrd="5" destOrd="0" presId="urn:microsoft.com/office/officeart/2008/layout/VerticalCurvedList"/>
    <dgm:cxn modelId="{9C2239CF-9172-45FE-9565-72F3A58237DA}" type="presParOf" srcId="{D9000352-A1F1-4F63-A4B1-D02983FA9379}" destId="{9BD587FC-BB6E-48A5-B660-354110110298}" srcOrd="6" destOrd="0" presId="urn:microsoft.com/office/officeart/2008/layout/VerticalCurvedList"/>
    <dgm:cxn modelId="{2836CFF8-84F1-4A72-8DD8-BB1AD17D074D}" type="presParOf" srcId="{9BD587FC-BB6E-48A5-B660-354110110298}" destId="{9B731028-0D71-4923-A565-D4C52B841AA9}" srcOrd="0" destOrd="0" presId="urn:microsoft.com/office/officeart/2008/layout/VerticalCurvedList"/>
    <dgm:cxn modelId="{8C9ABA54-4033-4CC6-8B21-2B99E92BD662}" type="presParOf" srcId="{D9000352-A1F1-4F63-A4B1-D02983FA9379}" destId="{DD9C5000-9237-43D2-A523-444C25984C83}" srcOrd="7" destOrd="0" presId="urn:microsoft.com/office/officeart/2008/layout/VerticalCurvedList"/>
    <dgm:cxn modelId="{82D0448F-405C-4B80-9F61-0565BEF0427F}" type="presParOf" srcId="{D9000352-A1F1-4F63-A4B1-D02983FA9379}" destId="{13DD6CA1-DF27-4D91-9438-268BBA7C8700}" srcOrd="8" destOrd="0" presId="urn:microsoft.com/office/officeart/2008/layout/VerticalCurvedList"/>
    <dgm:cxn modelId="{F1D47349-D040-4861-9677-9F625D96D329}" type="presParOf" srcId="{13DD6CA1-DF27-4D91-9438-268BBA7C8700}" destId="{F1C30393-AFFA-4099-AADA-814D78BDEDB8}" srcOrd="0" destOrd="0" presId="urn:microsoft.com/office/officeart/2008/layout/VerticalCurvedList"/>
    <dgm:cxn modelId="{1D2EBDC7-604F-4E79-8AF3-6BD885438988}" type="presParOf" srcId="{D9000352-A1F1-4F63-A4B1-D02983FA9379}" destId="{6B5877F8-1835-4AF0-8799-F086E39CC4F8}" srcOrd="9" destOrd="0" presId="urn:microsoft.com/office/officeart/2008/layout/VerticalCurvedList"/>
    <dgm:cxn modelId="{97A4E77D-D9E3-4435-8922-F45A2BACD22B}" type="presParOf" srcId="{D9000352-A1F1-4F63-A4B1-D02983FA9379}" destId="{7B90859A-DAAF-4DCE-93CF-E7A4A055E505}" srcOrd="10" destOrd="0" presId="urn:microsoft.com/office/officeart/2008/layout/VerticalCurvedList"/>
    <dgm:cxn modelId="{2B994BAC-A7E1-423D-943E-9A936BAA3F0D}" type="presParOf" srcId="{7B90859A-DAAF-4DCE-93CF-E7A4A055E505}" destId="{6C5FD159-3A2F-4F03-BF8D-530FEE2100C6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CA49E3-CDAB-4E23-A4B4-016D05BA0E27}" type="doc">
      <dgm:prSet loTypeId="urn:microsoft.com/office/officeart/2005/8/layout/vList2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19AC8D05-109F-45F8-96CB-3FA6C5824B41}">
      <dgm:prSet phldrT="[Текст]"/>
      <dgm:spPr/>
      <dgm:t>
        <a:bodyPr/>
        <a:lstStyle/>
        <a:p>
          <a:r>
            <a:rPr lang="ru-RU" dirty="0" smtClean="0"/>
            <a:t>Опыт привлечения финансирования</a:t>
          </a:r>
          <a:endParaRPr lang="ru-RU" dirty="0"/>
        </a:p>
      </dgm:t>
    </dgm:pt>
    <dgm:pt modelId="{ADCD4E43-2167-4E99-87F4-1853514DC9BA}" type="parTrans" cxnId="{52F9B475-E265-4AEB-B647-1E3D63C07306}">
      <dgm:prSet/>
      <dgm:spPr/>
      <dgm:t>
        <a:bodyPr/>
        <a:lstStyle/>
        <a:p>
          <a:endParaRPr lang="ru-RU"/>
        </a:p>
      </dgm:t>
    </dgm:pt>
    <dgm:pt modelId="{A47AC854-199B-4BB8-96B5-F1D9342DC099}" type="sibTrans" cxnId="{52F9B475-E265-4AEB-B647-1E3D63C07306}">
      <dgm:prSet/>
      <dgm:spPr/>
      <dgm:t>
        <a:bodyPr/>
        <a:lstStyle/>
        <a:p>
          <a:endParaRPr lang="ru-RU"/>
        </a:p>
      </dgm:t>
    </dgm:pt>
    <dgm:pt modelId="{DB542879-2C87-4020-979B-235EBACEAC52}">
      <dgm:prSet phldrT="[Текст]"/>
      <dgm:spPr/>
      <dgm:t>
        <a:bodyPr/>
        <a:lstStyle/>
        <a:p>
          <a:r>
            <a:rPr lang="ru-RU" dirty="0" smtClean="0"/>
            <a:t>Ожидания о источниках финансов</a:t>
          </a:r>
          <a:endParaRPr lang="ru-RU" dirty="0"/>
        </a:p>
      </dgm:t>
    </dgm:pt>
    <dgm:pt modelId="{04190497-41DA-4149-A549-A3E5AA73F392}" type="parTrans" cxnId="{1C26AD32-940D-4287-B6A6-CB5DF85C0D9A}">
      <dgm:prSet/>
      <dgm:spPr/>
      <dgm:t>
        <a:bodyPr/>
        <a:lstStyle/>
        <a:p>
          <a:endParaRPr lang="ru-RU"/>
        </a:p>
      </dgm:t>
    </dgm:pt>
    <dgm:pt modelId="{5F0A10AA-8E06-477B-A0C5-482B0CC2B82A}" type="sibTrans" cxnId="{1C26AD32-940D-4287-B6A6-CB5DF85C0D9A}">
      <dgm:prSet/>
      <dgm:spPr/>
      <dgm:t>
        <a:bodyPr/>
        <a:lstStyle/>
        <a:p>
          <a:endParaRPr lang="ru-RU"/>
        </a:p>
      </dgm:t>
    </dgm:pt>
    <dgm:pt modelId="{D56CF41C-F2D6-4C07-A8E8-A600E7376088}">
      <dgm:prSet phldrT="[Текст]"/>
      <dgm:spPr/>
      <dgm:t>
        <a:bodyPr/>
        <a:lstStyle/>
        <a:p>
          <a:r>
            <a:rPr lang="ru-RU" dirty="0" smtClean="0"/>
            <a:t>Оценка экономических тенденций</a:t>
          </a:r>
          <a:endParaRPr lang="ru-RU" dirty="0"/>
        </a:p>
      </dgm:t>
    </dgm:pt>
    <dgm:pt modelId="{B273D627-B5E4-4477-842D-8EA04AACB81A}" type="parTrans" cxnId="{7CFBF4A1-CE4D-4979-ABFA-5EC2111EF026}">
      <dgm:prSet/>
      <dgm:spPr/>
      <dgm:t>
        <a:bodyPr/>
        <a:lstStyle/>
        <a:p>
          <a:endParaRPr lang="ru-RU"/>
        </a:p>
      </dgm:t>
    </dgm:pt>
    <dgm:pt modelId="{53A8555F-92D5-48FF-9C0A-CFEE1D07C01A}" type="sibTrans" cxnId="{7CFBF4A1-CE4D-4979-ABFA-5EC2111EF026}">
      <dgm:prSet/>
      <dgm:spPr/>
      <dgm:t>
        <a:bodyPr/>
        <a:lstStyle/>
        <a:p>
          <a:endParaRPr lang="ru-RU"/>
        </a:p>
      </dgm:t>
    </dgm:pt>
    <dgm:pt modelId="{84EA1FB4-EED5-47A6-B89E-2CAAFAA89A98}">
      <dgm:prSet phldrT="[Текст]"/>
      <dgm:spPr/>
      <dgm:t>
        <a:bodyPr/>
        <a:lstStyle/>
        <a:p>
          <a:r>
            <a:rPr lang="ru-RU" dirty="0" smtClean="0"/>
            <a:t>Источники</a:t>
          </a:r>
          <a:endParaRPr lang="ru-RU" dirty="0"/>
        </a:p>
      </dgm:t>
    </dgm:pt>
    <dgm:pt modelId="{4B65D6F8-4981-4EE8-B52C-7CF001ECA55A}" type="parTrans" cxnId="{19E2FF34-F291-40D9-8332-55D7B07E2991}">
      <dgm:prSet/>
      <dgm:spPr/>
      <dgm:t>
        <a:bodyPr/>
        <a:lstStyle/>
        <a:p>
          <a:endParaRPr lang="ru-RU"/>
        </a:p>
      </dgm:t>
    </dgm:pt>
    <dgm:pt modelId="{7DAE69B6-51B7-4D28-BD9D-B7D11F0971E5}" type="sibTrans" cxnId="{19E2FF34-F291-40D9-8332-55D7B07E2991}">
      <dgm:prSet/>
      <dgm:spPr/>
      <dgm:t>
        <a:bodyPr/>
        <a:lstStyle/>
        <a:p>
          <a:endParaRPr lang="ru-RU"/>
        </a:p>
      </dgm:t>
    </dgm:pt>
    <dgm:pt modelId="{97890408-A1D2-4531-AFCD-A09E3D373A6B}">
      <dgm:prSet phldrT="[Текст]"/>
      <dgm:spPr/>
      <dgm:t>
        <a:bodyPr/>
        <a:lstStyle/>
        <a:p>
          <a:r>
            <a:rPr lang="ru-RU" dirty="0" smtClean="0"/>
            <a:t>Риски</a:t>
          </a:r>
          <a:endParaRPr lang="ru-RU" dirty="0"/>
        </a:p>
      </dgm:t>
    </dgm:pt>
    <dgm:pt modelId="{A94074BF-254D-4C39-978B-1CA8B8A18CED}" type="parTrans" cxnId="{AC56FDEE-95C6-426F-B833-E11BAC93A6B5}">
      <dgm:prSet/>
      <dgm:spPr/>
      <dgm:t>
        <a:bodyPr/>
        <a:lstStyle/>
        <a:p>
          <a:endParaRPr lang="ru-RU"/>
        </a:p>
      </dgm:t>
    </dgm:pt>
    <dgm:pt modelId="{801722B9-F164-49ED-8350-489195DF6744}" type="sibTrans" cxnId="{AC56FDEE-95C6-426F-B833-E11BAC93A6B5}">
      <dgm:prSet/>
      <dgm:spPr/>
      <dgm:t>
        <a:bodyPr/>
        <a:lstStyle/>
        <a:p>
          <a:endParaRPr lang="ru-RU"/>
        </a:p>
      </dgm:t>
    </dgm:pt>
    <dgm:pt modelId="{81E8FEED-D8AA-4D26-BA78-1F2267AF536E}">
      <dgm:prSet phldrT="[Текст]"/>
      <dgm:spPr/>
      <dgm:t>
        <a:bodyPr/>
        <a:lstStyle/>
        <a:p>
          <a:r>
            <a:rPr lang="ru-RU" dirty="0" smtClean="0"/>
            <a:t>Вероятные источники</a:t>
          </a:r>
          <a:endParaRPr lang="ru-RU" dirty="0"/>
        </a:p>
      </dgm:t>
    </dgm:pt>
    <dgm:pt modelId="{1C2EFBB7-8391-421E-91E3-B0C40C4D9620}" type="parTrans" cxnId="{E6454570-986A-407F-9FC1-9C09F0078C01}">
      <dgm:prSet/>
      <dgm:spPr/>
      <dgm:t>
        <a:bodyPr/>
        <a:lstStyle/>
        <a:p>
          <a:endParaRPr lang="ru-RU"/>
        </a:p>
      </dgm:t>
    </dgm:pt>
    <dgm:pt modelId="{7B8393D4-8855-484E-B26A-40200025E1AC}" type="sibTrans" cxnId="{E6454570-986A-407F-9FC1-9C09F0078C01}">
      <dgm:prSet/>
      <dgm:spPr/>
      <dgm:t>
        <a:bodyPr/>
        <a:lstStyle/>
        <a:p>
          <a:endParaRPr lang="ru-RU"/>
        </a:p>
      </dgm:t>
    </dgm:pt>
    <dgm:pt modelId="{3854BBE2-C075-4FCE-80D3-CA4A1A590614}">
      <dgm:prSet phldrT="[Текст]"/>
      <dgm:spPr/>
      <dgm:t>
        <a:bodyPr/>
        <a:lstStyle/>
        <a:p>
          <a:r>
            <a:rPr lang="ru-RU" dirty="0" smtClean="0"/>
            <a:t>Приоритетные задачи, под которые привлекаются средства</a:t>
          </a:r>
          <a:endParaRPr lang="ru-RU" dirty="0"/>
        </a:p>
      </dgm:t>
    </dgm:pt>
    <dgm:pt modelId="{A46B5BA4-6D22-49DA-9921-CDDE047E3544}" type="parTrans" cxnId="{677B0ECC-1B92-441D-873C-B5312BBD8821}">
      <dgm:prSet/>
      <dgm:spPr/>
      <dgm:t>
        <a:bodyPr/>
        <a:lstStyle/>
        <a:p>
          <a:endParaRPr lang="ru-RU"/>
        </a:p>
      </dgm:t>
    </dgm:pt>
    <dgm:pt modelId="{25C0FBC0-80F5-4F3F-A9C1-C5CCB9428946}" type="sibTrans" cxnId="{677B0ECC-1B92-441D-873C-B5312BBD8821}">
      <dgm:prSet/>
      <dgm:spPr/>
      <dgm:t>
        <a:bodyPr/>
        <a:lstStyle/>
        <a:p>
          <a:endParaRPr lang="ru-RU"/>
        </a:p>
      </dgm:t>
    </dgm:pt>
    <dgm:pt modelId="{6E6F92E9-6F03-4481-BC11-E16E6507A6D5}">
      <dgm:prSet phldrT="[Текст]"/>
      <dgm:spPr/>
      <dgm:t>
        <a:bodyPr/>
        <a:lstStyle/>
        <a:p>
          <a:r>
            <a:rPr lang="ru-RU" dirty="0" smtClean="0"/>
            <a:t>Как респонденты оценили изменения в экономике и регулировании в </a:t>
          </a:r>
          <a:r>
            <a:rPr lang="ru-RU" dirty="0" err="1" smtClean="0"/>
            <a:t>т.ч</a:t>
          </a:r>
          <a:r>
            <a:rPr lang="ru-RU" dirty="0" smtClean="0"/>
            <a:t>. динамику спроса,  доступность средств, господдержки и т.д.</a:t>
          </a:r>
          <a:endParaRPr lang="ru-RU" dirty="0"/>
        </a:p>
      </dgm:t>
    </dgm:pt>
    <dgm:pt modelId="{F9C585CD-A3EB-4497-A6F1-DAC0033D6168}" type="parTrans" cxnId="{2407B3D1-7050-493F-9611-BB43E9DC40BE}">
      <dgm:prSet/>
      <dgm:spPr/>
      <dgm:t>
        <a:bodyPr/>
        <a:lstStyle/>
        <a:p>
          <a:endParaRPr lang="ru-RU"/>
        </a:p>
      </dgm:t>
    </dgm:pt>
    <dgm:pt modelId="{3B398AD5-050D-43BC-B62A-904B059E9224}" type="sibTrans" cxnId="{2407B3D1-7050-493F-9611-BB43E9DC40BE}">
      <dgm:prSet/>
      <dgm:spPr/>
      <dgm:t>
        <a:bodyPr/>
        <a:lstStyle/>
        <a:p>
          <a:endParaRPr lang="ru-RU"/>
        </a:p>
      </dgm:t>
    </dgm:pt>
    <dgm:pt modelId="{893E8B65-D6B3-4BDC-901A-16C643C66FF3}" type="pres">
      <dgm:prSet presAssocID="{62CA49E3-CDAB-4E23-A4B4-016D05BA0E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202D23-4DF5-414E-867B-2AA705B8D041}" type="pres">
      <dgm:prSet presAssocID="{19AC8D05-109F-45F8-96CB-3FA6C5824B4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F31D0-5595-45D0-945E-F020AB2BDA2E}" type="pres">
      <dgm:prSet presAssocID="{19AC8D05-109F-45F8-96CB-3FA6C5824B41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BC3D1-54BE-4FEC-A59F-459F0CD6D368}" type="pres">
      <dgm:prSet presAssocID="{DB542879-2C87-4020-979B-235EBACEAC5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CA5E31-E1C3-4F05-A7E5-ECE899956547}" type="pres">
      <dgm:prSet presAssocID="{DB542879-2C87-4020-979B-235EBACEAC52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4150E-A3D2-4622-858C-DD5CA9FAD353}" type="pres">
      <dgm:prSet presAssocID="{D56CF41C-F2D6-4C07-A8E8-A600E737608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D5B6E1-988C-44CB-A3EF-7D94651CE5E3}" type="pres">
      <dgm:prSet presAssocID="{D56CF41C-F2D6-4C07-A8E8-A600E7376088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454570-986A-407F-9FC1-9C09F0078C01}" srcId="{DB542879-2C87-4020-979B-235EBACEAC52}" destId="{81E8FEED-D8AA-4D26-BA78-1F2267AF536E}" srcOrd="0" destOrd="0" parTransId="{1C2EFBB7-8391-421E-91E3-B0C40C4D9620}" sibTransId="{7B8393D4-8855-484E-B26A-40200025E1AC}"/>
    <dgm:cxn modelId="{52F9B475-E265-4AEB-B647-1E3D63C07306}" srcId="{62CA49E3-CDAB-4E23-A4B4-016D05BA0E27}" destId="{19AC8D05-109F-45F8-96CB-3FA6C5824B41}" srcOrd="0" destOrd="0" parTransId="{ADCD4E43-2167-4E99-87F4-1853514DC9BA}" sibTransId="{A47AC854-199B-4BB8-96B5-F1D9342DC099}"/>
    <dgm:cxn modelId="{FBA11783-EEBA-4540-9A2A-92311E8DF3E4}" type="presOf" srcId="{19AC8D05-109F-45F8-96CB-3FA6C5824B41}" destId="{E6202D23-4DF5-414E-867B-2AA705B8D041}" srcOrd="0" destOrd="0" presId="urn:microsoft.com/office/officeart/2005/8/layout/vList2"/>
    <dgm:cxn modelId="{6AF8FD21-066F-4B54-8EC1-44EC0DD1D285}" type="presOf" srcId="{84EA1FB4-EED5-47A6-B89E-2CAAFAA89A98}" destId="{4E4F31D0-5595-45D0-945E-F020AB2BDA2E}" srcOrd="0" destOrd="0" presId="urn:microsoft.com/office/officeart/2005/8/layout/vList2"/>
    <dgm:cxn modelId="{677B0ECC-1B92-441D-873C-B5312BBD8821}" srcId="{DB542879-2C87-4020-979B-235EBACEAC52}" destId="{3854BBE2-C075-4FCE-80D3-CA4A1A590614}" srcOrd="1" destOrd="0" parTransId="{A46B5BA4-6D22-49DA-9921-CDDE047E3544}" sibTransId="{25C0FBC0-80F5-4F3F-A9C1-C5CCB9428946}"/>
    <dgm:cxn modelId="{B212B105-3A0C-434D-847B-D6982F4B30CB}" type="presOf" srcId="{97890408-A1D2-4531-AFCD-A09E3D373A6B}" destId="{4E4F31D0-5595-45D0-945E-F020AB2BDA2E}" srcOrd="0" destOrd="1" presId="urn:microsoft.com/office/officeart/2005/8/layout/vList2"/>
    <dgm:cxn modelId="{1C26AD32-940D-4287-B6A6-CB5DF85C0D9A}" srcId="{62CA49E3-CDAB-4E23-A4B4-016D05BA0E27}" destId="{DB542879-2C87-4020-979B-235EBACEAC52}" srcOrd="1" destOrd="0" parTransId="{04190497-41DA-4149-A549-A3E5AA73F392}" sibTransId="{5F0A10AA-8E06-477B-A0C5-482B0CC2B82A}"/>
    <dgm:cxn modelId="{7D48402B-8625-4D1C-9759-F7A15F416B83}" type="presOf" srcId="{D56CF41C-F2D6-4C07-A8E8-A600E7376088}" destId="{9A84150E-A3D2-4622-858C-DD5CA9FAD353}" srcOrd="0" destOrd="0" presId="urn:microsoft.com/office/officeart/2005/8/layout/vList2"/>
    <dgm:cxn modelId="{2407B3D1-7050-493F-9611-BB43E9DC40BE}" srcId="{D56CF41C-F2D6-4C07-A8E8-A600E7376088}" destId="{6E6F92E9-6F03-4481-BC11-E16E6507A6D5}" srcOrd="0" destOrd="0" parTransId="{F9C585CD-A3EB-4497-A6F1-DAC0033D6168}" sibTransId="{3B398AD5-050D-43BC-B62A-904B059E9224}"/>
    <dgm:cxn modelId="{F81F4E10-E8FA-4B13-AD8D-4AA53C991DAC}" type="presOf" srcId="{DB542879-2C87-4020-979B-235EBACEAC52}" destId="{A83BC3D1-54BE-4FEC-A59F-459F0CD6D368}" srcOrd="0" destOrd="0" presId="urn:microsoft.com/office/officeart/2005/8/layout/vList2"/>
    <dgm:cxn modelId="{78FC8FB4-F1B4-4DDA-8080-F7BDE9A648D2}" type="presOf" srcId="{81E8FEED-D8AA-4D26-BA78-1F2267AF536E}" destId="{E1CA5E31-E1C3-4F05-A7E5-ECE899956547}" srcOrd="0" destOrd="0" presId="urn:microsoft.com/office/officeart/2005/8/layout/vList2"/>
    <dgm:cxn modelId="{112A3FA5-C863-4A19-A662-86C64E9FD236}" type="presOf" srcId="{62CA49E3-CDAB-4E23-A4B4-016D05BA0E27}" destId="{893E8B65-D6B3-4BDC-901A-16C643C66FF3}" srcOrd="0" destOrd="0" presId="urn:microsoft.com/office/officeart/2005/8/layout/vList2"/>
    <dgm:cxn modelId="{7CFBF4A1-CE4D-4979-ABFA-5EC2111EF026}" srcId="{62CA49E3-CDAB-4E23-A4B4-016D05BA0E27}" destId="{D56CF41C-F2D6-4C07-A8E8-A600E7376088}" srcOrd="2" destOrd="0" parTransId="{B273D627-B5E4-4477-842D-8EA04AACB81A}" sibTransId="{53A8555F-92D5-48FF-9C0A-CFEE1D07C01A}"/>
    <dgm:cxn modelId="{19E2FF34-F291-40D9-8332-55D7B07E2991}" srcId="{19AC8D05-109F-45F8-96CB-3FA6C5824B41}" destId="{84EA1FB4-EED5-47A6-B89E-2CAAFAA89A98}" srcOrd="0" destOrd="0" parTransId="{4B65D6F8-4981-4EE8-B52C-7CF001ECA55A}" sibTransId="{7DAE69B6-51B7-4D28-BD9D-B7D11F0971E5}"/>
    <dgm:cxn modelId="{2EF1C42C-412F-4A99-9A0C-9E3F4220AA6E}" type="presOf" srcId="{6E6F92E9-6F03-4481-BC11-E16E6507A6D5}" destId="{74D5B6E1-988C-44CB-A3EF-7D94651CE5E3}" srcOrd="0" destOrd="0" presId="urn:microsoft.com/office/officeart/2005/8/layout/vList2"/>
    <dgm:cxn modelId="{AC56FDEE-95C6-426F-B833-E11BAC93A6B5}" srcId="{19AC8D05-109F-45F8-96CB-3FA6C5824B41}" destId="{97890408-A1D2-4531-AFCD-A09E3D373A6B}" srcOrd="1" destOrd="0" parTransId="{A94074BF-254D-4C39-978B-1CA8B8A18CED}" sibTransId="{801722B9-F164-49ED-8350-489195DF6744}"/>
    <dgm:cxn modelId="{646532ED-B216-490B-B3E8-CDF2A1813B66}" type="presOf" srcId="{3854BBE2-C075-4FCE-80D3-CA4A1A590614}" destId="{E1CA5E31-E1C3-4F05-A7E5-ECE899956547}" srcOrd="0" destOrd="1" presId="urn:microsoft.com/office/officeart/2005/8/layout/vList2"/>
    <dgm:cxn modelId="{7A3A4331-FA19-4EF2-9B43-66E07D33F2C8}" type="presParOf" srcId="{893E8B65-D6B3-4BDC-901A-16C643C66FF3}" destId="{E6202D23-4DF5-414E-867B-2AA705B8D041}" srcOrd="0" destOrd="0" presId="urn:microsoft.com/office/officeart/2005/8/layout/vList2"/>
    <dgm:cxn modelId="{9041F1D6-9251-4FF3-ACF9-D5303A3D7710}" type="presParOf" srcId="{893E8B65-D6B3-4BDC-901A-16C643C66FF3}" destId="{4E4F31D0-5595-45D0-945E-F020AB2BDA2E}" srcOrd="1" destOrd="0" presId="urn:microsoft.com/office/officeart/2005/8/layout/vList2"/>
    <dgm:cxn modelId="{C26FD6EA-3ECD-4574-9352-41BB5C2C8832}" type="presParOf" srcId="{893E8B65-D6B3-4BDC-901A-16C643C66FF3}" destId="{A83BC3D1-54BE-4FEC-A59F-459F0CD6D368}" srcOrd="2" destOrd="0" presId="urn:microsoft.com/office/officeart/2005/8/layout/vList2"/>
    <dgm:cxn modelId="{7B0BB791-6B86-4905-9551-0122B6102662}" type="presParOf" srcId="{893E8B65-D6B3-4BDC-901A-16C643C66FF3}" destId="{E1CA5E31-E1C3-4F05-A7E5-ECE899956547}" srcOrd="3" destOrd="0" presId="urn:microsoft.com/office/officeart/2005/8/layout/vList2"/>
    <dgm:cxn modelId="{E362957F-FB5B-4730-8E28-AF1720BCAC39}" type="presParOf" srcId="{893E8B65-D6B3-4BDC-901A-16C643C66FF3}" destId="{9A84150E-A3D2-4622-858C-DD5CA9FAD353}" srcOrd="4" destOrd="0" presId="urn:microsoft.com/office/officeart/2005/8/layout/vList2"/>
    <dgm:cxn modelId="{E6275DA1-C115-4981-BFB1-145BB6666436}" type="presParOf" srcId="{893E8B65-D6B3-4BDC-901A-16C643C66FF3}" destId="{74D5B6E1-988C-44CB-A3EF-7D94651CE5E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E2CD5-AFE1-4B1F-95D0-C7C8ABFAC575}">
      <dsp:nvSpPr>
        <dsp:cNvPr id="0" name=""/>
        <dsp:cNvSpPr/>
      </dsp:nvSpPr>
      <dsp:spPr>
        <a:xfrm>
          <a:off x="-5306743" y="-798064"/>
          <a:ext cx="6204640" cy="6204640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C6C3A4-68BC-46CE-875F-44C7FB58B3BD}">
      <dsp:nvSpPr>
        <dsp:cNvPr id="0" name=""/>
        <dsp:cNvSpPr/>
      </dsp:nvSpPr>
      <dsp:spPr>
        <a:xfrm>
          <a:off x="157593" y="287939"/>
          <a:ext cx="9007167" cy="576248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397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rPr>
            <a:t>  </a:t>
          </a:r>
          <a:r>
            <a:rPr lang="ru-RU" sz="2000" b="1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rPr>
            <a:t>Национальный рейтинг состояния </a:t>
          </a:r>
          <a:r>
            <a:rPr lang="ru-RU" sz="20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rPr>
            <a:t>инвестиционного климата </a:t>
          </a:r>
          <a:r>
            <a:rPr lang="ru-RU" sz="2000" b="1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rPr>
            <a:t>в субъектах РФ</a:t>
          </a:r>
        </a:p>
      </dsp:txBody>
      <dsp:txXfrm>
        <a:off x="157593" y="287939"/>
        <a:ext cx="9007167" cy="576248"/>
      </dsp:txXfrm>
    </dsp:sp>
    <dsp:sp modelId="{A1D0E91B-E84F-4978-BA3A-F8BC3958326D}">
      <dsp:nvSpPr>
        <dsp:cNvPr id="0" name=""/>
        <dsp:cNvSpPr/>
      </dsp:nvSpPr>
      <dsp:spPr>
        <a:xfrm>
          <a:off x="-21657" y="234075"/>
          <a:ext cx="720310" cy="720310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0F289A-648A-4BF7-ADC7-AF621A3AB524}">
      <dsp:nvSpPr>
        <dsp:cNvPr id="0" name=""/>
        <dsp:cNvSpPr/>
      </dsp:nvSpPr>
      <dsp:spPr>
        <a:xfrm>
          <a:off x="560345" y="1152035"/>
          <a:ext cx="8614586" cy="576248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39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rPr>
            <a:t>    </a:t>
          </a:r>
          <a:r>
            <a:rPr lang="ru-RU" sz="2000" b="1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rPr>
            <a:t>Рейтинг субъектов РФ по уровню развития ГЧП</a:t>
          </a:r>
        </a:p>
      </dsp:txBody>
      <dsp:txXfrm>
        <a:off x="560345" y="1152035"/>
        <a:ext cx="8614586" cy="576248"/>
      </dsp:txXfrm>
    </dsp:sp>
    <dsp:sp modelId="{0C53C654-D229-4FBD-8CCB-ABB560DA50B0}">
      <dsp:nvSpPr>
        <dsp:cNvPr id="0" name=""/>
        <dsp:cNvSpPr/>
      </dsp:nvSpPr>
      <dsp:spPr>
        <a:xfrm>
          <a:off x="391265" y="1080004"/>
          <a:ext cx="720310" cy="720310"/>
        </a:xfrm>
        <a:prstGeom prst="ellipse">
          <a:avLst/>
        </a:prstGeom>
        <a:blipFill rotWithShape="0">
          <a:blip xmlns:r="http://schemas.openxmlformats.org/officeDocument/2006/relationships" r:embed="rId2" cstate="print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54EA4A-A4C3-469A-95BC-8EAEA682D41B}">
      <dsp:nvSpPr>
        <dsp:cNvPr id="0" name=""/>
        <dsp:cNvSpPr/>
      </dsp:nvSpPr>
      <dsp:spPr>
        <a:xfrm>
          <a:off x="685441" y="2016131"/>
          <a:ext cx="8491128" cy="576248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39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rPr>
            <a:t>  </a:t>
          </a:r>
          <a:r>
            <a:rPr lang="ru-RU" sz="2000" b="1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rPr>
            <a:t>Опросы о технологических потребностях </a:t>
          </a:r>
          <a:r>
            <a:rPr lang="ru-RU" sz="20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rPr>
            <a:t> предпринимателей</a:t>
          </a:r>
          <a:endParaRPr lang="ru-RU" sz="2000" b="1" kern="1200" dirty="0">
            <a:solidFill>
              <a:schemeClr val="tx1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685441" y="2016131"/>
        <a:ext cx="8491128" cy="576248"/>
      </dsp:txXfrm>
    </dsp:sp>
    <dsp:sp modelId="{9B731028-0D71-4923-A565-D4C52B841AA9}">
      <dsp:nvSpPr>
        <dsp:cNvPr id="0" name=""/>
        <dsp:cNvSpPr/>
      </dsp:nvSpPr>
      <dsp:spPr>
        <a:xfrm>
          <a:off x="517999" y="1944100"/>
          <a:ext cx="720310" cy="720310"/>
        </a:xfrm>
        <a:prstGeom prst="ellipse">
          <a:avLst/>
        </a:prstGeom>
        <a:blipFill rotWithShape="0">
          <a:blip xmlns:r="http://schemas.openxmlformats.org/officeDocument/2006/relationships" r:embed="rId3" cstate="print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9C5000-9237-43D2-A523-444C25984C83}">
      <dsp:nvSpPr>
        <dsp:cNvPr id="0" name=""/>
        <dsp:cNvSpPr/>
      </dsp:nvSpPr>
      <dsp:spPr>
        <a:xfrm>
          <a:off x="570512" y="2880320"/>
          <a:ext cx="8594251" cy="576248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397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ru-RU" sz="2000" b="1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rPr>
            <a:t>Опрос</a:t>
          </a:r>
          <a:r>
            <a:rPr lang="ru-RU" sz="2000" b="1" kern="1200" dirty="0">
              <a:solidFill>
                <a:schemeClr val="tx1"/>
              </a:solidFill>
              <a:latin typeface="Arial Narrow" panose="020B0606020202030204" pitchFamily="34" charset="0"/>
            </a:rPr>
            <a:t> региональных предпринимателей об барьерах  </a:t>
          </a:r>
          <a:r>
            <a:rPr lang="ru-RU" sz="20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инновационной деятельности</a:t>
          </a:r>
          <a:endParaRPr lang="ru-RU" sz="2000" b="1" kern="1200" dirty="0">
            <a:solidFill>
              <a:schemeClr val="tx1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570512" y="2880320"/>
        <a:ext cx="8594251" cy="576248"/>
      </dsp:txXfrm>
    </dsp:sp>
    <dsp:sp modelId="{F1C30393-AFFA-4099-AADA-814D78BDEDB8}">
      <dsp:nvSpPr>
        <dsp:cNvPr id="0" name=""/>
        <dsp:cNvSpPr/>
      </dsp:nvSpPr>
      <dsp:spPr>
        <a:xfrm>
          <a:off x="391265" y="2808196"/>
          <a:ext cx="720310" cy="720310"/>
        </a:xfrm>
        <a:prstGeom prst="ellipse">
          <a:avLst/>
        </a:prstGeom>
        <a:blipFill rotWithShape="0">
          <a:blip xmlns:r="http://schemas.openxmlformats.org/officeDocument/2006/relationships" r:embed="rId4" cstate="print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5877F8-1835-4AF0-8799-F086E39CC4F8}">
      <dsp:nvSpPr>
        <dsp:cNvPr id="0" name=""/>
        <dsp:cNvSpPr/>
      </dsp:nvSpPr>
      <dsp:spPr>
        <a:xfrm>
          <a:off x="338497" y="3744323"/>
          <a:ext cx="8645359" cy="576248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397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Опрос «Финансы для бизнеса»</a:t>
          </a:r>
          <a:endParaRPr lang="ru-RU" sz="20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38497" y="3744323"/>
        <a:ext cx="8645359" cy="576248"/>
      </dsp:txXfrm>
    </dsp:sp>
    <dsp:sp modelId="{6C5FD159-3A2F-4F03-BF8D-530FEE2100C6}">
      <dsp:nvSpPr>
        <dsp:cNvPr id="0" name=""/>
        <dsp:cNvSpPr/>
      </dsp:nvSpPr>
      <dsp:spPr>
        <a:xfrm>
          <a:off x="-21657" y="3672292"/>
          <a:ext cx="720310" cy="720310"/>
        </a:xfrm>
        <a:prstGeom prst="ellipse">
          <a:avLst/>
        </a:prstGeom>
        <a:blipFill rotWithShape="0">
          <a:blip xmlns:r="http://schemas.openxmlformats.org/officeDocument/2006/relationships" r:embed="rId5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02D23-4DF5-414E-867B-2AA705B8D041}">
      <dsp:nvSpPr>
        <dsp:cNvPr id="0" name=""/>
        <dsp:cNvSpPr/>
      </dsp:nvSpPr>
      <dsp:spPr>
        <a:xfrm>
          <a:off x="0" y="26323"/>
          <a:ext cx="8784976" cy="839474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Опыт привлечения финансирования</a:t>
          </a:r>
          <a:endParaRPr lang="ru-RU" sz="3500" kern="1200" dirty="0"/>
        </a:p>
      </dsp:txBody>
      <dsp:txXfrm>
        <a:off x="40980" y="67303"/>
        <a:ext cx="8703016" cy="757514"/>
      </dsp:txXfrm>
    </dsp:sp>
    <dsp:sp modelId="{4E4F31D0-5595-45D0-945E-F020AB2BDA2E}">
      <dsp:nvSpPr>
        <dsp:cNvPr id="0" name=""/>
        <dsp:cNvSpPr/>
      </dsp:nvSpPr>
      <dsp:spPr>
        <a:xfrm>
          <a:off x="0" y="865798"/>
          <a:ext cx="8784976" cy="941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23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700" kern="1200" dirty="0" smtClean="0"/>
            <a:t>Источники</a:t>
          </a:r>
          <a:endParaRPr lang="ru-RU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700" kern="1200" dirty="0" smtClean="0"/>
            <a:t>Риски</a:t>
          </a:r>
          <a:endParaRPr lang="ru-RU" sz="2700" kern="1200" dirty="0"/>
        </a:p>
      </dsp:txBody>
      <dsp:txXfrm>
        <a:off x="0" y="865798"/>
        <a:ext cx="8784976" cy="941850"/>
      </dsp:txXfrm>
    </dsp:sp>
    <dsp:sp modelId="{A83BC3D1-54BE-4FEC-A59F-459F0CD6D368}">
      <dsp:nvSpPr>
        <dsp:cNvPr id="0" name=""/>
        <dsp:cNvSpPr/>
      </dsp:nvSpPr>
      <dsp:spPr>
        <a:xfrm>
          <a:off x="0" y="1807648"/>
          <a:ext cx="8784976" cy="839474"/>
        </a:xfrm>
        <a:prstGeom prst="roundRect">
          <a:avLst/>
        </a:prstGeom>
        <a:solidFill>
          <a:schemeClr val="accent4">
            <a:shade val="80000"/>
            <a:hueOff val="-88279"/>
            <a:satOff val="-2183"/>
            <a:lumOff val="124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Ожидания о источниках финансов</a:t>
          </a:r>
          <a:endParaRPr lang="ru-RU" sz="3500" kern="1200" dirty="0"/>
        </a:p>
      </dsp:txBody>
      <dsp:txXfrm>
        <a:off x="40980" y="1848628"/>
        <a:ext cx="8703016" cy="757514"/>
      </dsp:txXfrm>
    </dsp:sp>
    <dsp:sp modelId="{E1CA5E31-E1C3-4F05-A7E5-ECE899956547}">
      <dsp:nvSpPr>
        <dsp:cNvPr id="0" name=""/>
        <dsp:cNvSpPr/>
      </dsp:nvSpPr>
      <dsp:spPr>
        <a:xfrm>
          <a:off x="0" y="2647123"/>
          <a:ext cx="8784976" cy="130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23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700" kern="1200" dirty="0" smtClean="0"/>
            <a:t>Вероятные источники</a:t>
          </a:r>
          <a:endParaRPr lang="ru-RU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700" kern="1200" dirty="0" smtClean="0"/>
            <a:t>Приоритетные задачи, под которые привлекаются средства</a:t>
          </a:r>
          <a:endParaRPr lang="ru-RU" sz="2700" kern="1200" dirty="0"/>
        </a:p>
      </dsp:txBody>
      <dsp:txXfrm>
        <a:off x="0" y="2647123"/>
        <a:ext cx="8784976" cy="1304100"/>
      </dsp:txXfrm>
    </dsp:sp>
    <dsp:sp modelId="{9A84150E-A3D2-4622-858C-DD5CA9FAD353}">
      <dsp:nvSpPr>
        <dsp:cNvPr id="0" name=""/>
        <dsp:cNvSpPr/>
      </dsp:nvSpPr>
      <dsp:spPr>
        <a:xfrm>
          <a:off x="0" y="3951223"/>
          <a:ext cx="8784976" cy="839474"/>
        </a:xfrm>
        <a:prstGeom prst="roundRect">
          <a:avLst/>
        </a:prstGeom>
        <a:solidFill>
          <a:schemeClr val="accent4">
            <a:shade val="80000"/>
            <a:hueOff val="-176558"/>
            <a:satOff val="-4365"/>
            <a:lumOff val="249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Оценка экономических тенденций</a:t>
          </a:r>
          <a:endParaRPr lang="ru-RU" sz="3500" kern="1200" dirty="0"/>
        </a:p>
      </dsp:txBody>
      <dsp:txXfrm>
        <a:off x="40980" y="3992203"/>
        <a:ext cx="8703016" cy="757514"/>
      </dsp:txXfrm>
    </dsp:sp>
    <dsp:sp modelId="{74D5B6E1-988C-44CB-A3EF-7D94651CE5E3}">
      <dsp:nvSpPr>
        <dsp:cNvPr id="0" name=""/>
        <dsp:cNvSpPr/>
      </dsp:nvSpPr>
      <dsp:spPr>
        <a:xfrm>
          <a:off x="0" y="4790698"/>
          <a:ext cx="8784976" cy="1231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23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700" kern="1200" dirty="0" smtClean="0"/>
            <a:t>Как респонденты оценили изменения в экономике и регулировании в </a:t>
          </a:r>
          <a:r>
            <a:rPr lang="ru-RU" sz="2700" kern="1200" dirty="0" err="1" smtClean="0"/>
            <a:t>т.ч</a:t>
          </a:r>
          <a:r>
            <a:rPr lang="ru-RU" sz="2700" kern="1200" dirty="0" smtClean="0"/>
            <a:t>. динамику спроса,  доступность средств, господдержки и т.д.</a:t>
          </a:r>
          <a:endParaRPr lang="ru-RU" sz="2700" kern="1200" dirty="0"/>
        </a:p>
      </dsp:txBody>
      <dsp:txXfrm>
        <a:off x="0" y="4790698"/>
        <a:ext cx="8784976" cy="1231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E6970-0733-4960-88CC-E1BFC04694EB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D9E85-A0A6-4079-82CB-88C70FD85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237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73" indent="-28572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81" indent="-2285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34" indent="-2285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87" indent="-2285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40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492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645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798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1CA2A0-411A-4EF1-88EE-8BC9776D0742}" type="slidenum">
              <a:rPr lang="ru-RU" altLang="ru-RU"/>
              <a:pPr/>
              <a:t>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55951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D9E85-A0A6-4079-82CB-88C70FD8591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905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D9E85-A0A6-4079-82CB-88C70FD8591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607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D9E85-A0A6-4079-82CB-88C70FD8591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484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D9E85-A0A6-4079-82CB-88C70FD8591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54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va@tpprf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1"/>
          <p:cNvGrpSpPr>
            <a:grpSpLocks/>
          </p:cNvGrpSpPr>
          <p:nvPr/>
        </p:nvGrpSpPr>
        <p:grpSpPr bwMode="auto">
          <a:xfrm>
            <a:off x="0" y="27676"/>
            <a:ext cx="9144000" cy="6858000"/>
            <a:chOff x="0" y="0"/>
            <a:chExt cx="9144000" cy="6858000"/>
          </a:xfrm>
        </p:grpSpPr>
        <p:pic>
          <p:nvPicPr>
            <p:cNvPr id="409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100" name="Прямоугольник 10"/>
            <p:cNvSpPr>
              <a:spLocks noChangeArrowheads="1"/>
            </p:cNvSpPr>
            <p:nvPr/>
          </p:nvSpPr>
          <p:spPr bwMode="auto">
            <a:xfrm>
              <a:off x="3347864" y="1225102"/>
              <a:ext cx="5544616" cy="205988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wrap="square" anchor="ctr">
              <a:no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endParaRPr lang="ru-RU" altLang="ru-RU" sz="16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10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676"/>
              <a:ext cx="1934051" cy="131309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Прямоугольник 10"/>
          <p:cNvSpPr>
            <a:spLocks noChangeArrowheads="1"/>
          </p:cNvSpPr>
          <p:nvPr/>
        </p:nvSpPr>
        <p:spPr bwMode="auto">
          <a:xfrm>
            <a:off x="4067944" y="3176971"/>
            <a:ext cx="4968552" cy="12241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Руководитель Группы поддержки и развития </a:t>
            </a:r>
            <a:br>
              <a:rPr lang="ru-RU" altLang="ru-RU" sz="16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инновационного предпринимательства ТПП РФ</a:t>
            </a:r>
          </a:p>
          <a:p>
            <a:pPr>
              <a:spcBef>
                <a:spcPct val="0"/>
              </a:spcBef>
              <a:buNone/>
            </a:pPr>
            <a:endParaRPr lang="ru-RU" altLang="ru-RU" sz="12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600" b="1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В.А.Муравьев</a:t>
            </a:r>
            <a:endParaRPr lang="ru-RU" altLang="ru-RU" sz="12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r-sys00294\Desktop\1_innovation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36" y="817816"/>
            <a:ext cx="6912260" cy="3691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0" y="5299260"/>
            <a:ext cx="9144000" cy="1586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Исследование факторов развития высокотехнологичного бизнеса в России</a:t>
            </a:r>
          </a:p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Руководитель Группы поддержки и развития </a:t>
            </a:r>
            <a:b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инновационного предпринимательства ТПП РФ</a:t>
            </a:r>
          </a:p>
          <a:p>
            <a:pPr algn="ctr"/>
            <a:r>
              <a:rPr lang="ru-RU" altLang="ru-RU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В.А.Муравьев</a:t>
            </a:r>
            <a:endParaRPr lang="ru-RU" altLang="ru-RU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46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Z:\WORK\!!!_TPP_brandbook&amp;site\preza\jpeg 1\preza 2 out_Artboard 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987824" y="1988840"/>
            <a:ext cx="6377945" cy="1988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Arial Narrow" panose="020B0606020202030204" pitchFamily="34" charset="0"/>
              </a:rPr>
              <a:t>ВЛАДИМИР МУРАВЬЕВ</a:t>
            </a:r>
            <a:r>
              <a:rPr lang="ru-RU" sz="2800" dirty="0">
                <a:latin typeface="Arial Narrow" panose="020B0606020202030204" pitchFamily="34" charset="0"/>
              </a:rPr>
              <a:t/>
            </a:r>
            <a:br>
              <a:rPr lang="ru-RU" sz="2800" dirty="0">
                <a:latin typeface="Arial Narrow" panose="020B0606020202030204" pitchFamily="34" charset="0"/>
              </a:rPr>
            </a:br>
            <a:r>
              <a:rPr lang="ru-RU" sz="2800" dirty="0" err="1">
                <a:latin typeface="Arial Narrow" panose="020B0606020202030204" pitchFamily="34" charset="0"/>
              </a:rPr>
              <a:t>Email</a:t>
            </a:r>
            <a:r>
              <a:rPr lang="ru-RU" sz="2800" dirty="0">
                <a:latin typeface="Arial Narrow" panose="020B0606020202030204" pitchFamily="34" charset="0"/>
              </a:rPr>
              <a:t>: </a:t>
            </a:r>
            <a:r>
              <a:rPr lang="ru-RU" sz="2800" dirty="0">
                <a:latin typeface="Arial Narrow" panose="020B0606020202030204" pitchFamily="34" charset="0"/>
                <a:hlinkClick r:id="rId4"/>
              </a:rPr>
              <a:t>mva@tpprf.ru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</a:p>
          <a:p>
            <a:r>
              <a:rPr lang="ru-RU" sz="2800" dirty="0">
                <a:latin typeface="Arial Narrow" panose="020B0606020202030204" pitchFamily="34" charset="0"/>
              </a:rPr>
              <a:t>Тел.: (495) 620-01-67 </a:t>
            </a:r>
          </a:p>
        </p:txBody>
      </p:sp>
    </p:spTree>
    <p:extLst>
      <p:ext uri="{BB962C8B-B14F-4D97-AF65-F5344CB8AC3E}">
        <p14:creationId xmlns:p14="http://schemas.microsoft.com/office/powerpoint/2010/main" val="222626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500"/>
            <a:ext cx="9144000" cy="461665"/>
          </a:xfrm>
          <a:solidFill>
            <a:schemeClr val="bg1"/>
          </a:solidFill>
          <a:ln w="19050">
            <a:noFill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Arial Narrow" panose="020B0606020202030204" pitchFamily="34" charset="0"/>
                <a:ea typeface="+mn-ea"/>
                <a:cs typeface="+mn-cs"/>
              </a:rPr>
              <a:t>Аналитическая работа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5785879"/>
              </p:ext>
            </p:extLst>
          </p:nvPr>
        </p:nvGraphicFramePr>
        <p:xfrm>
          <a:off x="0" y="980728"/>
          <a:ext cx="91440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063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528214846"/>
              </p:ext>
            </p:extLst>
          </p:nvPr>
        </p:nvGraphicFramePr>
        <p:xfrm>
          <a:off x="108013" y="413517"/>
          <a:ext cx="4644008" cy="3224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Профиль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респондентов инновационного опроса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308785385"/>
              </p:ext>
            </p:extLst>
          </p:nvPr>
        </p:nvGraphicFramePr>
        <p:xfrm>
          <a:off x="5148064" y="3637903"/>
          <a:ext cx="3995936" cy="3045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531032886"/>
              </p:ext>
            </p:extLst>
          </p:nvPr>
        </p:nvGraphicFramePr>
        <p:xfrm>
          <a:off x="5307957" y="588516"/>
          <a:ext cx="3851920" cy="298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681770" y="2636912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85 Компаний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из 27 регионов.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749994819"/>
              </p:ext>
            </p:extLst>
          </p:nvPr>
        </p:nvGraphicFramePr>
        <p:xfrm>
          <a:off x="179512" y="3210220"/>
          <a:ext cx="5112568" cy="4102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0440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642"/>
            <a:ext cx="9144000" cy="400110"/>
          </a:xfr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Сводные результаты опроса</a:t>
            </a:r>
          </a:p>
        </p:txBody>
      </p:sp>
      <p:pic>
        <p:nvPicPr>
          <p:cNvPr id="1026" name="Picture 2" descr="http://s15.stc.all.kpcdn.net/share/i/12/9671582/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5026"/>
            <a:ext cx="1475656" cy="9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ecretarus.ru/upload/medialibrary/a62/%D0%BB%D0%BE%D0%B3%D0%BE%20%D0%A2%D0%9F%D0%9F%20%D0%A0%D0%A4%20jpe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648" y="5940380"/>
            <a:ext cx="3168352" cy="76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1412776"/>
            <a:ext cx="9144001" cy="44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49426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/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Опрос проводился анонимно, в электронной форме. Респондентам предлагалось по шкале от -3 о +3 оценить степень влияния на инновационный бизнес ряда барьеров. Респонденты привлекались с помощью территориальных торгово-промышленных палат.</a:t>
            </a:r>
          </a:p>
          <a:p>
            <a:endParaRPr lang="ru-RU" sz="1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9428" y="5899624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/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Респонденты могли предлагать свои факторы, однако существенных дополнений с их стороны не отмечалось.</a:t>
            </a:r>
            <a:endParaRPr lang="ru-RU" sz="16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6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-17642"/>
            <a:ext cx="9144000" cy="400110"/>
          </a:xfr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Положительное влияние (смещение вправо)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674132333"/>
              </p:ext>
            </p:extLst>
          </p:nvPr>
        </p:nvGraphicFramePr>
        <p:xfrm>
          <a:off x="4433392" y="4005064"/>
          <a:ext cx="4464496" cy="285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709733704"/>
              </p:ext>
            </p:extLst>
          </p:nvPr>
        </p:nvGraphicFramePr>
        <p:xfrm>
          <a:off x="35496" y="3933057"/>
          <a:ext cx="4176464" cy="292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707939258"/>
              </p:ext>
            </p:extLst>
          </p:nvPr>
        </p:nvGraphicFramePr>
        <p:xfrm>
          <a:off x="251520" y="631311"/>
          <a:ext cx="8280920" cy="3301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8772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-17642"/>
            <a:ext cx="9144000" cy="400110"/>
          </a:xfr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Разнонаправленное и отрицательное влияние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143343522"/>
              </p:ext>
            </p:extLst>
          </p:nvPr>
        </p:nvGraphicFramePr>
        <p:xfrm>
          <a:off x="0" y="548680"/>
          <a:ext cx="4283968" cy="250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318047966"/>
              </p:ext>
            </p:extLst>
          </p:nvPr>
        </p:nvGraphicFramePr>
        <p:xfrm>
          <a:off x="0" y="3466765"/>
          <a:ext cx="4283968" cy="2949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759112310"/>
              </p:ext>
            </p:extLst>
          </p:nvPr>
        </p:nvGraphicFramePr>
        <p:xfrm>
          <a:off x="4788023" y="3466765"/>
          <a:ext cx="4355977" cy="3000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=""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6538389"/>
              </p:ext>
            </p:extLst>
          </p:nvPr>
        </p:nvGraphicFramePr>
        <p:xfrm>
          <a:off x="4427984" y="548680"/>
          <a:ext cx="4716016" cy="250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2644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-17642"/>
            <a:ext cx="9144000" cy="400110"/>
          </a:xfr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Значимость факторов для предпринимателей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60927260"/>
              </p:ext>
            </p:extLst>
          </p:nvPr>
        </p:nvGraphicFramePr>
        <p:xfrm>
          <a:off x="-468560" y="1025942"/>
          <a:ext cx="9396536" cy="5832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302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-17642"/>
            <a:ext cx="9144000" cy="400110"/>
          </a:xfr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Опрос «Финансовые ресурсы для бизнеса»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2" t="26381" r="13409" b="9433"/>
          <a:stretch/>
        </p:blipFill>
        <p:spPr bwMode="auto">
          <a:xfrm>
            <a:off x="3165230" y="404664"/>
            <a:ext cx="5978769" cy="491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5896" y="5205144"/>
            <a:ext cx="2141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29 регионов приняли участие в опросе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793253"/>
            <a:ext cx="2232248" cy="18722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2"/>
                </a:solidFill>
              </a:rPr>
              <a:t>127</a:t>
            </a:r>
            <a:endParaRPr lang="ru-RU" sz="6600" b="1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-656615" y="1459584"/>
            <a:ext cx="1872210" cy="5395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респондентов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 t="29317" r="39712" b="41624"/>
          <a:stretch/>
        </p:blipFill>
        <p:spPr bwMode="auto">
          <a:xfrm>
            <a:off x="0" y="3805502"/>
            <a:ext cx="3063521" cy="298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 rot="20509985">
            <a:off x="0" y="3748390"/>
            <a:ext cx="2330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Потребности нет </a:t>
            </a:r>
            <a:r>
              <a:rPr lang="en-US" dirty="0" smtClean="0"/>
              <a:t>16%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rot="20315978">
            <a:off x="666549" y="580715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Потребность есть 84%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00191" y="5600832"/>
            <a:ext cx="2232248" cy="12399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</a:rPr>
              <a:t>9,08%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8182239" y="5951033"/>
            <a:ext cx="1239950" cy="5395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Доступный процент</a:t>
            </a:r>
            <a:endParaRPr lang="ru-RU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60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-17642"/>
            <a:ext cx="9144000" cy="400110"/>
          </a:xfr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Также в отчете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48046902"/>
              </p:ext>
            </p:extLst>
          </p:nvPr>
        </p:nvGraphicFramePr>
        <p:xfrm>
          <a:off x="179512" y="620688"/>
          <a:ext cx="878497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147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2047</TotalTime>
  <Words>380</Words>
  <Application>Microsoft Office PowerPoint</Application>
  <PresentationFormat>Экран (4:3)</PresentationFormat>
  <Paragraphs>85</Paragraphs>
  <Slides>10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Аналитическая работа</vt:lpstr>
      <vt:lpstr>Профиль респондентов инновационного опроса</vt:lpstr>
      <vt:lpstr>Сводные результаты опроса</vt:lpstr>
      <vt:lpstr>Положительное влияние (смещение вправо)</vt:lpstr>
      <vt:lpstr>Разнонаправленное и отрицательное влияние</vt:lpstr>
      <vt:lpstr>Значимость факторов для предпринимателей</vt:lpstr>
      <vt:lpstr>Опрос «Финансовые ресурсы для бизнеса»</vt:lpstr>
      <vt:lpstr>Также в отчете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Скотников А.А. (353)</dc:creator>
  <cp:lastModifiedBy>Андрианов</cp:lastModifiedBy>
  <cp:revision>131</cp:revision>
  <dcterms:created xsi:type="dcterms:W3CDTF">2016-10-14T08:47:19Z</dcterms:created>
  <dcterms:modified xsi:type="dcterms:W3CDTF">2017-06-26T13:56:14Z</dcterms:modified>
</cp:coreProperties>
</file>